
<file path=[Content_Types].xml><?xml version="1.0" encoding="utf-8"?>
<Types xmlns="http://schemas.openxmlformats.org/package/2006/content-types">
  <Default Extension="png" ContentType="image/png"/>
  <Default Extension="tmp"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2"/>
    <p:sldMasterId id="2147483677" r:id="rId3"/>
  </p:sldMasterIdLst>
  <p:notesMasterIdLst>
    <p:notesMasterId r:id="rId46"/>
  </p:notesMasterIdLst>
  <p:sldIdLst>
    <p:sldId id="257" r:id="rId4"/>
    <p:sldId id="356" r:id="rId5"/>
    <p:sldId id="341" r:id="rId6"/>
    <p:sldId id="263" r:id="rId7"/>
    <p:sldId id="323" r:id="rId8"/>
    <p:sldId id="345" r:id="rId9"/>
    <p:sldId id="335" r:id="rId10"/>
    <p:sldId id="334" r:id="rId11"/>
    <p:sldId id="268" r:id="rId12"/>
    <p:sldId id="355" r:id="rId13"/>
    <p:sldId id="312" r:id="rId14"/>
    <p:sldId id="278" r:id="rId15"/>
    <p:sldId id="279" r:id="rId16"/>
    <p:sldId id="281" r:id="rId17"/>
    <p:sldId id="286" r:id="rId18"/>
    <p:sldId id="287" r:id="rId19"/>
    <p:sldId id="327" r:id="rId20"/>
    <p:sldId id="291" r:id="rId21"/>
    <p:sldId id="292" r:id="rId22"/>
    <p:sldId id="357" r:id="rId23"/>
    <p:sldId id="313" r:id="rId24"/>
    <p:sldId id="309" r:id="rId25"/>
    <p:sldId id="305" r:id="rId26"/>
    <p:sldId id="304" r:id="rId27"/>
    <p:sldId id="316" r:id="rId28"/>
    <p:sldId id="353" r:id="rId29"/>
    <p:sldId id="354" r:id="rId30"/>
    <p:sldId id="319" r:id="rId31"/>
    <p:sldId id="318" r:id="rId32"/>
    <p:sldId id="358" r:id="rId33"/>
    <p:sldId id="326" r:id="rId34"/>
    <p:sldId id="330" r:id="rId35"/>
    <p:sldId id="346" r:id="rId36"/>
    <p:sldId id="331" r:id="rId37"/>
    <p:sldId id="347" r:id="rId38"/>
    <p:sldId id="321" r:id="rId39"/>
    <p:sldId id="348" r:id="rId40"/>
    <p:sldId id="325" r:id="rId41"/>
    <p:sldId id="339" r:id="rId42"/>
    <p:sldId id="340" r:id="rId43"/>
    <p:sldId id="332" r:id="rId44"/>
    <p:sldId id="306"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992" autoAdjust="0"/>
    <p:restoredTop sz="78219" autoAdjust="0"/>
  </p:normalViewPr>
  <p:slideViewPr>
    <p:cSldViewPr snapToGrid="0">
      <p:cViewPr>
        <p:scale>
          <a:sx n="104" d="100"/>
          <a:sy n="104" d="100"/>
        </p:scale>
        <p:origin x="41" y="401"/>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3" Type="http://schemas.openxmlformats.org/officeDocument/2006/relationships/slideMaster" Target="slideMasters/slideMaster2.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notesMaster" Target="notesMasters/notesMaster1.xml"/><Relationship Id="rId2" Type="http://schemas.openxmlformats.org/officeDocument/2006/relationships/slideMaster" Target="slideMasters/slideMaster1.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slide" Target="slides/slide38.xml"/><Relationship Id="rId1" Type="http://schemas.openxmlformats.org/officeDocument/2006/relationships/customXml" Target="../customXml/item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theme" Target="theme/theme1.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viewProps" Target="viewProps.xml"/><Relationship Id="rId8"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8B391F9-DDBD-42BB-8A87-6C3B26AFF76E}" type="datetimeFigureOut">
              <a:rPr lang="en-US" smtClean="0"/>
              <a:t>4/6/2017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A707904-E97E-4E4E-94CD-0F6FE0B920EB}" type="slidenum">
              <a:rPr lang="en-US" smtClean="0"/>
              <a:t>‹#›</a:t>
            </a:fld>
            <a:endParaRPr lang="en-US"/>
          </a:p>
        </p:txBody>
      </p:sp>
    </p:spTree>
    <p:extLst>
      <p:ext uri="{BB962C8B-B14F-4D97-AF65-F5344CB8AC3E}">
        <p14:creationId xmlns:p14="http://schemas.microsoft.com/office/powerpoint/2010/main" val="22379275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A707904-E97E-4E4E-94CD-0F6FE0B920EB}" type="slidenum">
              <a:rPr lang="en-US" smtClean="0"/>
              <a:t>1</a:t>
            </a:fld>
            <a:endParaRPr lang="en-US"/>
          </a:p>
        </p:txBody>
      </p:sp>
    </p:spTree>
    <p:extLst>
      <p:ext uri="{BB962C8B-B14F-4D97-AF65-F5344CB8AC3E}">
        <p14:creationId xmlns:p14="http://schemas.microsoft.com/office/powerpoint/2010/main" val="20901628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rPr>
              <a:t>Build 2015</a:t>
            </a: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4/6/2017 1:49 PM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19863063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Whatnottowatch.azurewebsites.net</a:t>
            </a:r>
            <a:r>
              <a:rPr lang="en-US" baseline="0" dirty="0"/>
              <a:t> </a:t>
            </a: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rPr>
              <a:t>Build 2015</a:t>
            </a: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4/6/2017 1:49 PM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16689673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rPr>
              <a:t>Build 2015</a:t>
            </a: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4/6/2017 1:49 PM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20133394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rPr>
              <a:t>Build 2015</a:t>
            </a: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4/6/2017 1:49 PM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34321426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10" name="Date Placeholder 9"/>
          <p:cNvSpPr>
            <a:spLocks noGrp="1"/>
          </p:cNvSpPr>
          <p:nvPr>
            <p:ph type="dt"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66828C3-49AD-4602-8940-845E625761CF}"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4/6/2017 2:38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Header Placeholder 4"/>
          <p:cNvSpPr>
            <a:spLocks noGrp="1"/>
          </p:cNvSpPr>
          <p:nvPr>
            <p:ph type="hdr" sz="quarter" idx="1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Footer Placeholder 6"/>
          <p:cNvSpPr>
            <a:spLocks noGrp="1"/>
          </p:cNvSpPr>
          <p:nvPr>
            <p:ph type="ftr" sz="quarter" idx="16"/>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7119175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Luis.ai </a:t>
            </a:r>
          </a:p>
        </p:txBody>
      </p:sp>
      <p:sp>
        <p:nvSpPr>
          <p:cNvPr id="4" name="Slide Number Placeholder 3"/>
          <p:cNvSpPr>
            <a:spLocks noGrp="1"/>
          </p:cNvSpPr>
          <p:nvPr>
            <p:ph type="sldNum" sz="quarter" idx="10"/>
          </p:nvPr>
        </p:nvSpPr>
        <p:spPr/>
        <p:txBody>
          <a:bodyPr/>
          <a:lstStyle/>
          <a:p>
            <a:fld id="{CA707904-E97E-4E4E-94CD-0F6FE0B920EB}" type="slidenum">
              <a:rPr lang="en-US" smtClean="0"/>
              <a:t>21</a:t>
            </a:fld>
            <a:endParaRPr lang="en-US"/>
          </a:p>
        </p:txBody>
      </p:sp>
    </p:spTree>
    <p:extLst>
      <p:ext uri="{BB962C8B-B14F-4D97-AF65-F5344CB8AC3E}">
        <p14:creationId xmlns:p14="http://schemas.microsoft.com/office/powerpoint/2010/main" val="30584643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rPr>
              <a:t>Build 2014</a:t>
            </a: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F00D60D-1703-4D24-8308-FEE06A50A69C}" type="datetime1">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4/6/2017</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14652041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Murphy bot demo on skype</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rPr>
              <a:t>Build 2014</a:t>
            </a: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F00D60D-1703-4D24-8308-FEE06A50A69C}" type="datetime1">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4/6/2017</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34161252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34099731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A707904-E97E-4E4E-94CD-0F6FE0B920EB}" type="slidenum">
              <a:rPr lang="en-US" smtClean="0"/>
              <a:t>38</a:t>
            </a:fld>
            <a:endParaRPr lang="en-US"/>
          </a:p>
        </p:txBody>
      </p:sp>
    </p:spTree>
    <p:extLst>
      <p:ext uri="{BB962C8B-B14F-4D97-AF65-F5344CB8AC3E}">
        <p14:creationId xmlns:p14="http://schemas.microsoft.com/office/powerpoint/2010/main" val="36832032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a:t>
            </a:r>
            <a:r>
              <a:rPr lang="en-US" baseline="0" dirty="0"/>
              <a:t> to </a:t>
            </a:r>
            <a:r>
              <a:rPr lang="en-US" dirty="0"/>
              <a:t>Microsoft.com/cognitive </a:t>
            </a:r>
            <a:r>
              <a:rPr lang="en-US" dirty="0">
                <a:sym typeface="Wingdings" panose="05000000000000000000" pitchFamily="2" charset="2"/>
              </a:rPr>
              <a:t> show Emotion API Reference</a:t>
            </a:r>
            <a:endParaRPr lang="en-US" dirty="0"/>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12021868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A707904-E97E-4E4E-94CD-0F6FE0B920EB}" type="slidenum">
              <a:rPr lang="en-US" smtClean="0"/>
              <a:t>39</a:t>
            </a:fld>
            <a:endParaRPr lang="en-US"/>
          </a:p>
        </p:txBody>
      </p:sp>
    </p:spTree>
    <p:extLst>
      <p:ext uri="{BB962C8B-B14F-4D97-AF65-F5344CB8AC3E}">
        <p14:creationId xmlns:p14="http://schemas.microsoft.com/office/powerpoint/2010/main" val="365647274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A707904-E97E-4E4E-94CD-0F6FE0B920EB}" type="slidenum">
              <a:rPr lang="en-US" smtClean="0"/>
              <a:t>40</a:t>
            </a:fld>
            <a:endParaRPr lang="en-US"/>
          </a:p>
        </p:txBody>
      </p:sp>
    </p:spTree>
    <p:extLst>
      <p:ext uri="{BB962C8B-B14F-4D97-AF65-F5344CB8AC3E}">
        <p14:creationId xmlns:p14="http://schemas.microsoft.com/office/powerpoint/2010/main" val="17984664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rPr>
              <a:t>Build 2015</a:t>
            </a: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4/6/2017 1:49 PM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18656342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rPr>
              <a:t>Build 2015</a:t>
            </a: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4/6/2017 1:49 PM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25280976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rPr>
              <a:t>Build 2015</a:t>
            </a: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4/6/2017 1:49 PM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38020842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rPr>
              <a:t>Build 2015</a:t>
            </a: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4/6/2017 1:49 PM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21999491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https://www.mymoustache.net</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rPr>
              <a:t>Build 2015</a:t>
            </a: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4/6/2017 1:49 PM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27306589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rPr>
              <a:t>Build 2015</a:t>
            </a: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4/6/2017 1:49 PM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26970942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rPr>
              <a:t>Build 2015</a:t>
            </a: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4/6/2017 1:49 PM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287871332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930706" y="6006587"/>
            <a:ext cx="1813243" cy="387120"/>
          </a:xfrm>
          <a:prstGeom prst="rect">
            <a:avLst/>
          </a:prstGeom>
          <a:noFill/>
          <a:ln>
            <a:noFill/>
          </a:ln>
        </p:spPr>
      </p:pic>
      <p:sp>
        <p:nvSpPr>
          <p:cNvPr id="3"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Tree>
    <p:extLst>
      <p:ext uri="{BB962C8B-B14F-4D97-AF65-F5344CB8AC3E}">
        <p14:creationId xmlns:p14="http://schemas.microsoft.com/office/powerpoint/2010/main" val="336351345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04822"/>
          </a:xfrm>
        </p:spPr>
        <p:txBody>
          <a:bodyPr>
            <a:spAutoFit/>
          </a:bodyPr>
          <a:lstStyle>
            <a:lvl1pPr>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691" indent="-236546">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184" indent="-336145">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a:t>Click to edit Master text styles</a:t>
            </a:r>
          </a:p>
          <a:p>
            <a:pPr marL="0" lvl="1" indent="0" algn="l" defTabSz="896157" rtl="0" eaLnBrk="1" latinLnBrk="0" hangingPunct="1">
              <a:spcBef>
                <a:spcPct val="20000"/>
              </a:spcBef>
              <a:spcAft>
                <a:spcPts val="800"/>
              </a:spcAft>
              <a:buFont typeface="Arial" pitchFamily="34" charset="0"/>
              <a:buNone/>
            </a:pPr>
            <a:r>
              <a:rPr lang="en-US"/>
              <a:t>Second level</a:t>
            </a:r>
          </a:p>
          <a:p>
            <a:pPr marL="0" lvl="2" indent="0" algn="l" defTabSz="896157" rtl="0" eaLnBrk="1" latinLnBrk="0" hangingPunct="1">
              <a:spcBef>
                <a:spcPct val="20000"/>
              </a:spcBef>
              <a:spcAft>
                <a:spcPts val="800"/>
              </a:spcAft>
              <a:buFont typeface="Arial" pitchFamily="34" charset="0"/>
              <a:buNone/>
            </a:pPr>
            <a:r>
              <a:rPr lang="en-US"/>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9630125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2546488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095548" y="2425049"/>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930706" y="6006587"/>
            <a:ext cx="1813243" cy="387120"/>
          </a:xfrm>
          <a:prstGeom prst="rect">
            <a:avLst/>
          </a:prstGeom>
          <a:noFill/>
          <a:ln>
            <a:noFill/>
          </a:ln>
        </p:spPr>
      </p:pic>
    </p:spTree>
    <p:extLst>
      <p:ext uri="{BB962C8B-B14F-4D97-AF65-F5344CB8AC3E}">
        <p14:creationId xmlns:p14="http://schemas.microsoft.com/office/powerpoint/2010/main" val="654877154"/>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404040"/>
                    </a:gs>
                    <a:gs pos="100000">
                      <a:srgbClr val="404040"/>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0205" y="3085694"/>
            <a:ext cx="3227129" cy="687975"/>
          </a:xfrm>
          <a:prstGeom prst="rect">
            <a:avLst/>
          </a:prstGeom>
        </p:spPr>
      </p:pic>
    </p:spTree>
    <p:extLst>
      <p:ext uri="{BB962C8B-B14F-4D97-AF65-F5344CB8AC3E}">
        <p14:creationId xmlns:p14="http://schemas.microsoft.com/office/powerpoint/2010/main" val="2460054024"/>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239" y="2262478"/>
            <a:ext cx="1532465"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8" name="Picture Placeholder 12"/>
          <p:cNvSpPr>
            <a:spLocks noGrp="1"/>
          </p:cNvSpPr>
          <p:nvPr>
            <p:ph type="pic" sz="quarter" idx="18"/>
          </p:nvPr>
        </p:nvSpPr>
        <p:spPr>
          <a:xfrm>
            <a:off x="4651737" y="2256322"/>
            <a:ext cx="3169353"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9" name="Picture Placeholder 12"/>
          <p:cNvSpPr>
            <a:spLocks noGrp="1"/>
          </p:cNvSpPr>
          <p:nvPr>
            <p:ph type="pic" sz="quarter" idx="19"/>
          </p:nvPr>
        </p:nvSpPr>
        <p:spPr>
          <a:xfrm>
            <a:off x="8095785" y="2257102"/>
            <a:ext cx="3826977"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10" name="Picture Placeholder 12"/>
          <p:cNvSpPr>
            <a:spLocks noGrp="1"/>
          </p:cNvSpPr>
          <p:nvPr>
            <p:ph type="pic" sz="quarter" idx="20"/>
          </p:nvPr>
        </p:nvSpPr>
        <p:spPr>
          <a:xfrm>
            <a:off x="2076404" y="2256137"/>
            <a:ext cx="2300636"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1843236996"/>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0707395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4958844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930706" y="6006587"/>
            <a:ext cx="1813243" cy="387120"/>
          </a:xfrm>
          <a:prstGeom prst="rect">
            <a:avLst/>
          </a:prstGeom>
          <a:noFill/>
          <a:ln>
            <a:noFill/>
          </a:ln>
        </p:spPr>
      </p:pic>
      <p:sp>
        <p:nvSpPr>
          <p:cNvPr id="3"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Tree>
    <p:extLst>
      <p:ext uri="{BB962C8B-B14F-4D97-AF65-F5344CB8AC3E}">
        <p14:creationId xmlns:p14="http://schemas.microsoft.com/office/powerpoint/2010/main" val="16525665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sp>
        <p:nvSpPr>
          <p:cNvPr id="4" name="Freeform 3"/>
          <p:cNvSpPr>
            <a:spLocks noChangeAspect="1" noEditPoints="1"/>
          </p:cNvSpPr>
          <p:nvPr userDrawn="1"/>
        </p:nvSpPr>
        <p:spPr bwMode="black">
          <a:xfrm>
            <a:off x="10129868" y="5984140"/>
            <a:ext cx="1607625"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6"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Tree>
    <p:extLst>
      <p:ext uri="{BB962C8B-B14F-4D97-AF65-F5344CB8AC3E}">
        <p14:creationId xmlns:p14="http://schemas.microsoft.com/office/powerpoint/2010/main" val="427948132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83755338"/>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sp>
        <p:nvSpPr>
          <p:cNvPr id="4" name="Freeform 3"/>
          <p:cNvSpPr>
            <a:spLocks noChangeAspect="1" noEditPoints="1"/>
          </p:cNvSpPr>
          <p:nvPr userDrawn="1"/>
        </p:nvSpPr>
        <p:spPr bwMode="black">
          <a:xfrm>
            <a:off x="10129868" y="5984140"/>
            <a:ext cx="1607625"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6"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Tree>
    <p:extLst>
      <p:ext uri="{BB962C8B-B14F-4D97-AF65-F5344CB8AC3E}">
        <p14:creationId xmlns:p14="http://schemas.microsoft.com/office/powerpoint/2010/main" val="363424377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a:t>Click to edit Master text styles</a:t>
            </a:r>
          </a:p>
        </p:txBody>
      </p:sp>
    </p:spTree>
    <p:extLst>
      <p:ext uri="{BB962C8B-B14F-4D97-AF65-F5344CB8AC3E}">
        <p14:creationId xmlns:p14="http://schemas.microsoft.com/office/powerpoint/2010/main" val="1380394398"/>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a:t>Click to edit Master title style</a:t>
            </a:r>
            <a:endParaRPr lang="en-US" dirty="0"/>
          </a:p>
        </p:txBody>
      </p:sp>
    </p:spTree>
    <p:extLst>
      <p:ext uri="{BB962C8B-B14F-4D97-AF65-F5344CB8AC3E}">
        <p14:creationId xmlns:p14="http://schemas.microsoft.com/office/powerpoint/2010/main" val="1112504306"/>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77582" y="1635896"/>
            <a:ext cx="2689274" cy="4931036"/>
          </a:xfrm>
        </p:spPr>
        <p:txBody>
          <a:bodyPr>
            <a:noAutofit/>
          </a:bodyPr>
          <a:lstStyle>
            <a:lvl1pPr marL="336145" indent="-336145">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4080135602"/>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wrap="square" lIns="182880" tIns="146304" rIns="182880" bIns="146304" anchor="ctr">
            <a:noAutofit/>
          </a:bodyPr>
          <a:lstStyle>
            <a:lvl1pPr marL="0" indent="0">
              <a:lnSpc>
                <a:spcPct val="95000"/>
              </a:lnSpc>
              <a:spcBef>
                <a:spcPts val="0"/>
              </a:spcBef>
              <a:spcAft>
                <a:spcPts val="1600"/>
              </a:spcAft>
              <a:buNone/>
              <a:defRPr lang="en-US" sz="3529"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marL="0" lvl="0" indent="0" algn="l" defTabSz="896157" rtl="0" eaLnBrk="1" latinLnBrk="0" hangingPunct="1">
              <a:spcBef>
                <a:spcPct val="20000"/>
              </a:spcBef>
            </a:pPr>
            <a:r>
              <a:rPr lang="en-US"/>
              <a:t>Click to edit Master text styles</a:t>
            </a:r>
          </a:p>
        </p:txBody>
      </p:sp>
      <p:sp>
        <p:nvSpPr>
          <p:cNvPr id="1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4077290487"/>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42605068"/>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None/>
              <a:defRPr lang="en-US" sz="3529"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6157" rtl="0" eaLnBrk="1" latinLnBrk="0" hangingPunct="1">
              <a:spcBef>
                <a:spcPct val="20000"/>
              </a:spcBef>
              <a:spcAft>
                <a:spcPts val="1600"/>
              </a:spcAft>
            </a:pPr>
            <a:r>
              <a:rPr lang="en-US"/>
              <a:t>Click to edit Master text styles</a:t>
            </a:r>
          </a:p>
        </p:txBody>
      </p:sp>
      <p:sp>
        <p:nvSpPr>
          <p:cNvPr id="6" name="Text Placeholder 8"/>
          <p:cNvSpPr>
            <a:spLocks noGrp="1"/>
          </p:cNvSpPr>
          <p:nvPr>
            <p:ph type="body" sz="quarter" idx="16" hasCustomPrompt="1"/>
          </p:nvPr>
        </p:nvSpPr>
        <p:spPr>
          <a:xfrm>
            <a:off x="269242" y="291070"/>
            <a:ext cx="11653522" cy="896552"/>
          </a:xfrm>
        </p:spPr>
        <p:txBody>
          <a:bodyPr vert="horz" lIns="182880" tIns="146304" rIns="182880" bIns="146304" rtlCol="0" anchor="t">
            <a:noAutofit/>
          </a:bodyPr>
          <a:lstStyle>
            <a:lvl1pPr marL="0" indent="0"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a:t>Click to edit master text styles</a:t>
            </a:r>
          </a:p>
        </p:txBody>
      </p:sp>
      <p:sp>
        <p:nvSpPr>
          <p:cNvPr id="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270298265"/>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Font typeface="Arial" panose="020B0604020202020204" pitchFamily="34" charset="0"/>
              <a:buNone/>
              <a:defRPr lang="en-US" sz="3529" kern="1200" dirty="0" smtClean="0">
                <a:gradFill>
                  <a:gsLst>
                    <a:gs pos="1299">
                      <a:schemeClr val="tx1"/>
                    </a:gs>
                    <a:gs pos="100000">
                      <a:schemeClr val="tx1"/>
                    </a:gs>
                  </a:gsLst>
                  <a:lin ang="5400000" scaled="0"/>
                </a:gradFill>
                <a:latin typeface="+mj-lt"/>
                <a:ea typeface="+mn-ea"/>
                <a:cs typeface="+mn-cs"/>
              </a:defRPr>
            </a:lvl1pPr>
          </a:lstStyle>
          <a:p>
            <a:pPr marL="0" lvl="0" indent="0" algn="l" defTabSz="896157" rtl="0" eaLnBrk="1" latinLnBrk="0" hangingPunct="1">
              <a:spcBef>
                <a:spcPct val="20000"/>
              </a:spcBef>
            </a:pPr>
            <a:r>
              <a:rPr lang="en-US"/>
              <a:t>Click to edit Master text styles</a:t>
            </a:r>
          </a:p>
        </p:txBody>
      </p:sp>
      <p:sp>
        <p:nvSpPr>
          <p:cNvPr id="7" name="Picture Placeholder 12"/>
          <p:cNvSpPr>
            <a:spLocks noGrp="1"/>
          </p:cNvSpPr>
          <p:nvPr>
            <p:ph type="pic" sz="quarter" idx="16"/>
          </p:nvPr>
        </p:nvSpPr>
        <p:spPr>
          <a:xfrm>
            <a:off x="269239" y="1505896"/>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a:t>Click to edit Master title style</a:t>
            </a:r>
            <a:endParaRPr lang="en-US" dirty="0"/>
          </a:p>
        </p:txBody>
      </p:sp>
    </p:spTree>
    <p:extLst>
      <p:ext uri="{BB962C8B-B14F-4D97-AF65-F5344CB8AC3E}">
        <p14:creationId xmlns:p14="http://schemas.microsoft.com/office/powerpoint/2010/main" val="312823038"/>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04822"/>
          </a:xfrm>
        </p:spPr>
        <p:txBody>
          <a:bodyPr>
            <a:spAutoFit/>
          </a:bodyPr>
          <a:lstStyle>
            <a:lvl1pPr>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691" indent="-236546">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184" indent="-336145">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a:t>Click to edit Master text styles</a:t>
            </a:r>
          </a:p>
          <a:p>
            <a:pPr marL="0" lvl="1" indent="0" algn="l" defTabSz="896157" rtl="0" eaLnBrk="1" latinLnBrk="0" hangingPunct="1">
              <a:spcBef>
                <a:spcPct val="20000"/>
              </a:spcBef>
              <a:spcAft>
                <a:spcPts val="800"/>
              </a:spcAft>
              <a:buFont typeface="Arial" pitchFamily="34" charset="0"/>
              <a:buNone/>
            </a:pPr>
            <a:r>
              <a:rPr lang="en-US"/>
              <a:t>Second level</a:t>
            </a:r>
          </a:p>
          <a:p>
            <a:pPr marL="0" lvl="2" indent="0" algn="l" defTabSz="896157" rtl="0" eaLnBrk="1" latinLnBrk="0" hangingPunct="1">
              <a:spcBef>
                <a:spcPct val="20000"/>
              </a:spcBef>
              <a:spcAft>
                <a:spcPts val="800"/>
              </a:spcAft>
              <a:buFont typeface="Arial" pitchFamily="34" charset="0"/>
              <a:buNone/>
            </a:pPr>
            <a:r>
              <a:rPr lang="en-US"/>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67527004"/>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2996011"/>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095548" y="2425049"/>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930706" y="6006587"/>
            <a:ext cx="1813243" cy="387120"/>
          </a:xfrm>
          <a:prstGeom prst="rect">
            <a:avLst/>
          </a:prstGeom>
          <a:noFill/>
          <a:ln>
            <a:noFill/>
          </a:ln>
        </p:spPr>
      </p:pic>
    </p:spTree>
    <p:extLst>
      <p:ext uri="{BB962C8B-B14F-4D97-AF65-F5344CB8AC3E}">
        <p14:creationId xmlns:p14="http://schemas.microsoft.com/office/powerpoint/2010/main" val="3546250101"/>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79908598"/>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404040"/>
                    </a:gs>
                    <a:gs pos="100000">
                      <a:srgbClr val="404040"/>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0205" y="3085694"/>
            <a:ext cx="3227129" cy="687975"/>
          </a:xfrm>
          <a:prstGeom prst="rect">
            <a:avLst/>
          </a:prstGeom>
        </p:spPr>
      </p:pic>
    </p:spTree>
    <p:extLst>
      <p:ext uri="{BB962C8B-B14F-4D97-AF65-F5344CB8AC3E}">
        <p14:creationId xmlns:p14="http://schemas.microsoft.com/office/powerpoint/2010/main" val="4056129879"/>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239" y="2262478"/>
            <a:ext cx="1532465"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8" name="Picture Placeholder 12"/>
          <p:cNvSpPr>
            <a:spLocks noGrp="1"/>
          </p:cNvSpPr>
          <p:nvPr>
            <p:ph type="pic" sz="quarter" idx="18"/>
          </p:nvPr>
        </p:nvSpPr>
        <p:spPr>
          <a:xfrm>
            <a:off x="4651737" y="2256322"/>
            <a:ext cx="3169353"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9" name="Picture Placeholder 12"/>
          <p:cNvSpPr>
            <a:spLocks noGrp="1"/>
          </p:cNvSpPr>
          <p:nvPr>
            <p:ph type="pic" sz="quarter" idx="19"/>
          </p:nvPr>
        </p:nvSpPr>
        <p:spPr>
          <a:xfrm>
            <a:off x="8095785" y="2257102"/>
            <a:ext cx="3826977"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10" name="Picture Placeholder 12"/>
          <p:cNvSpPr>
            <a:spLocks noGrp="1"/>
          </p:cNvSpPr>
          <p:nvPr>
            <p:ph type="pic" sz="quarter" idx="20"/>
          </p:nvPr>
        </p:nvSpPr>
        <p:spPr>
          <a:xfrm>
            <a:off x="2076404" y="2256137"/>
            <a:ext cx="2300636"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4219927978"/>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2855650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9035318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218474918"/>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1186356"/>
            <a:ext cx="8964248" cy="1158793"/>
          </a:xfrm>
          <a:noFill/>
        </p:spPr>
        <p:txBody>
          <a:bodyPr wrap="square" tIns="91440" bIns="91440" anchor="t" anchorCtr="0">
            <a:spAutoFit/>
          </a:bodyPr>
          <a:lstStyle>
            <a:lvl1pPr>
              <a:defRPr sz="7058" spc="-98" baseline="0">
                <a:gradFill>
                  <a:gsLst>
                    <a:gs pos="6195">
                      <a:schemeClr val="tx1"/>
                    </a:gs>
                    <a:gs pos="24779">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8964247" cy="724246"/>
          </a:xfrm>
          <a:noFill/>
        </p:spPr>
        <p:txBody>
          <a:bodyPr wrap="square" lIns="182880" tIns="146304" rIns="182880" bIns="146304">
            <a:spAutoFit/>
          </a:bodyPr>
          <a:lstStyle>
            <a:lvl1pPr marL="0" indent="0">
              <a:spcBef>
                <a:spcPts val="0"/>
              </a:spcBef>
              <a:buNone/>
              <a:defRPr sz="3137" spc="0" baseline="0">
                <a:gradFill>
                  <a:gsLst>
                    <a:gs pos="6195">
                      <a:schemeClr val="tx1"/>
                    </a:gs>
                    <a:gs pos="24779">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588883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38504001"/>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a:t>Click to edit Master text styles</a:t>
            </a:r>
          </a:p>
        </p:txBody>
      </p:sp>
    </p:spTree>
    <p:extLst>
      <p:ext uri="{BB962C8B-B14F-4D97-AF65-F5344CB8AC3E}">
        <p14:creationId xmlns:p14="http://schemas.microsoft.com/office/powerpoint/2010/main" val="333594662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a:t>Click to edit Master title style</a:t>
            </a:r>
            <a:endParaRPr lang="en-US" dirty="0"/>
          </a:p>
        </p:txBody>
      </p:sp>
    </p:spTree>
    <p:extLst>
      <p:ext uri="{BB962C8B-B14F-4D97-AF65-F5344CB8AC3E}">
        <p14:creationId xmlns:p14="http://schemas.microsoft.com/office/powerpoint/2010/main" val="4156771679"/>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77582" y="1635896"/>
            <a:ext cx="2689274" cy="4931036"/>
          </a:xfrm>
        </p:spPr>
        <p:txBody>
          <a:bodyPr>
            <a:noAutofit/>
          </a:bodyPr>
          <a:lstStyle>
            <a:lvl1pPr marL="336145" indent="-336145">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3916049878"/>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wrap="square" lIns="182880" tIns="146304" rIns="182880" bIns="146304" anchor="ctr">
            <a:noAutofit/>
          </a:bodyPr>
          <a:lstStyle>
            <a:lvl1pPr marL="0" indent="0">
              <a:lnSpc>
                <a:spcPct val="95000"/>
              </a:lnSpc>
              <a:spcBef>
                <a:spcPts val="0"/>
              </a:spcBef>
              <a:spcAft>
                <a:spcPts val="1600"/>
              </a:spcAft>
              <a:buNone/>
              <a:defRPr lang="en-US" sz="3529"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marL="0" lvl="0" indent="0" algn="l" defTabSz="896157" rtl="0" eaLnBrk="1" latinLnBrk="0" hangingPunct="1">
              <a:spcBef>
                <a:spcPct val="20000"/>
              </a:spcBef>
            </a:pPr>
            <a:r>
              <a:rPr lang="en-US"/>
              <a:t>Click to edit Master text styles</a:t>
            </a:r>
          </a:p>
        </p:txBody>
      </p:sp>
      <p:sp>
        <p:nvSpPr>
          <p:cNvPr id="1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768002867"/>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None/>
              <a:defRPr lang="en-US" sz="3529"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6157" rtl="0" eaLnBrk="1" latinLnBrk="0" hangingPunct="1">
              <a:spcBef>
                <a:spcPct val="20000"/>
              </a:spcBef>
              <a:spcAft>
                <a:spcPts val="1600"/>
              </a:spcAft>
            </a:pPr>
            <a:r>
              <a:rPr lang="en-US"/>
              <a:t>Click to edit Master text styles</a:t>
            </a:r>
          </a:p>
        </p:txBody>
      </p:sp>
      <p:sp>
        <p:nvSpPr>
          <p:cNvPr id="6" name="Text Placeholder 8"/>
          <p:cNvSpPr>
            <a:spLocks noGrp="1"/>
          </p:cNvSpPr>
          <p:nvPr>
            <p:ph type="body" sz="quarter" idx="16" hasCustomPrompt="1"/>
          </p:nvPr>
        </p:nvSpPr>
        <p:spPr>
          <a:xfrm>
            <a:off x="269242" y="291070"/>
            <a:ext cx="11653522" cy="896552"/>
          </a:xfrm>
        </p:spPr>
        <p:txBody>
          <a:bodyPr vert="horz" lIns="182880" tIns="146304" rIns="182880" bIns="146304" rtlCol="0" anchor="t">
            <a:noAutofit/>
          </a:bodyPr>
          <a:lstStyle>
            <a:lvl1pPr marL="0" indent="0"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a:t>Click to edit master text styles</a:t>
            </a:r>
          </a:p>
        </p:txBody>
      </p:sp>
      <p:sp>
        <p:nvSpPr>
          <p:cNvPr id="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814283408"/>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Font typeface="Arial" panose="020B0604020202020204" pitchFamily="34" charset="0"/>
              <a:buNone/>
              <a:defRPr lang="en-US" sz="3529" kern="1200" dirty="0" smtClean="0">
                <a:gradFill>
                  <a:gsLst>
                    <a:gs pos="1299">
                      <a:schemeClr val="tx1"/>
                    </a:gs>
                    <a:gs pos="100000">
                      <a:schemeClr val="tx1"/>
                    </a:gs>
                  </a:gsLst>
                  <a:lin ang="5400000" scaled="0"/>
                </a:gradFill>
                <a:latin typeface="+mj-lt"/>
                <a:ea typeface="+mn-ea"/>
                <a:cs typeface="+mn-cs"/>
              </a:defRPr>
            </a:lvl1pPr>
          </a:lstStyle>
          <a:p>
            <a:pPr marL="0" lvl="0" indent="0" algn="l" defTabSz="896157" rtl="0" eaLnBrk="1" latinLnBrk="0" hangingPunct="1">
              <a:spcBef>
                <a:spcPct val="20000"/>
              </a:spcBef>
            </a:pPr>
            <a:r>
              <a:rPr lang="en-US"/>
              <a:t>Click to edit Master text styles</a:t>
            </a:r>
          </a:p>
        </p:txBody>
      </p:sp>
      <p:sp>
        <p:nvSpPr>
          <p:cNvPr id="7" name="Picture Placeholder 12"/>
          <p:cNvSpPr>
            <a:spLocks noGrp="1"/>
          </p:cNvSpPr>
          <p:nvPr>
            <p:ph type="pic" sz="quarter" idx="16"/>
          </p:nvPr>
        </p:nvSpPr>
        <p:spPr>
          <a:xfrm>
            <a:off x="269239" y="1505896"/>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a:t>Click to edit Master title style</a:t>
            </a:r>
            <a:endParaRPr lang="en-US" dirty="0"/>
          </a:p>
        </p:txBody>
      </p:sp>
    </p:spTree>
    <p:extLst>
      <p:ext uri="{BB962C8B-B14F-4D97-AF65-F5344CB8AC3E}">
        <p14:creationId xmlns:p14="http://schemas.microsoft.com/office/powerpoint/2010/main" val="365660562"/>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18" Type="http://schemas.openxmlformats.org/officeDocument/2006/relationships/slideLayout" Target="../slideLayouts/slideLayout34.xml"/><Relationship Id="rId3" Type="http://schemas.openxmlformats.org/officeDocument/2006/relationships/slideLayout" Target="../slideLayouts/slideLayout19.xml"/><Relationship Id="rId21" Type="http://schemas.openxmlformats.org/officeDocument/2006/relationships/theme" Target="../theme/theme2.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slideLayout" Target="../slideLayouts/slideLayout33.xml"/><Relationship Id="rId2" Type="http://schemas.openxmlformats.org/officeDocument/2006/relationships/slideLayout" Target="../slideLayouts/slideLayout18.xml"/><Relationship Id="rId16" Type="http://schemas.openxmlformats.org/officeDocument/2006/relationships/slideLayout" Target="../slideLayouts/slideLayout32.xml"/><Relationship Id="rId20" Type="http://schemas.openxmlformats.org/officeDocument/2006/relationships/slideLayout" Target="../slideLayouts/slideLayout36.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10" Type="http://schemas.openxmlformats.org/officeDocument/2006/relationships/slideLayout" Target="../slideLayouts/slideLayout26.xml"/><Relationship Id="rId19" Type="http://schemas.openxmlformats.org/officeDocument/2006/relationships/slideLayout" Target="../slideLayouts/slideLayout35.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 Id="rId22"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18"/>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48794395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2"/>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90688073"/>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 id="2147483691" r:id="rId14"/>
    <p:sldLayoutId id="2147483692" r:id="rId15"/>
    <p:sldLayoutId id="2147483693" r:id="rId16"/>
    <p:sldLayoutId id="2147483694" r:id="rId17"/>
    <p:sldLayoutId id="2147483695" r:id="rId18"/>
    <p:sldLayoutId id="2147483696" r:id="rId19"/>
    <p:sldLayoutId id="2147483697" r:id="rId20"/>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3" Type="http://schemas.openxmlformats.org/officeDocument/2006/relationships/image" Target="../media/image13.tmp"/><Relationship Id="rId2" Type="http://schemas.openxmlformats.org/officeDocument/2006/relationships/notesSlide" Target="../notesSlides/notesSlide4.xml"/><Relationship Id="rId1" Type="http://schemas.openxmlformats.org/officeDocument/2006/relationships/slideLayout" Target="../slideLayouts/slideLayout25.xml"/><Relationship Id="rId5" Type="http://schemas.openxmlformats.org/officeDocument/2006/relationships/image" Target="../media/image15.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3.tmp"/><Relationship Id="rId2" Type="http://schemas.openxmlformats.org/officeDocument/2006/relationships/notesSlide" Target="../notesSlides/notesSlide5.xml"/><Relationship Id="rId1" Type="http://schemas.openxmlformats.org/officeDocument/2006/relationships/slideLayout" Target="../slideLayouts/slideLayout25.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7.tmp"/><Relationship Id="rId2" Type="http://schemas.openxmlformats.org/officeDocument/2006/relationships/notesSlide" Target="../notesSlides/notesSlide6.xml"/><Relationship Id="rId1" Type="http://schemas.openxmlformats.org/officeDocument/2006/relationships/slideLayout" Target="../slideLayouts/slideLayout28.xml"/></Relationships>
</file>

<file path=ppt/slides/_rels/slide13.xml.rels><?xml version="1.0" encoding="UTF-8" standalone="yes"?>
<Relationships xmlns="http://schemas.openxmlformats.org/package/2006/relationships"><Relationship Id="rId3" Type="http://schemas.openxmlformats.org/officeDocument/2006/relationships/image" Target="../media/image17.tmp"/><Relationship Id="rId2" Type="http://schemas.openxmlformats.org/officeDocument/2006/relationships/notesSlide" Target="../notesSlides/notesSlide7.xml"/><Relationship Id="rId1" Type="http://schemas.openxmlformats.org/officeDocument/2006/relationships/slideLayout" Target="../slideLayouts/slideLayout28.xml"/><Relationship Id="rId6" Type="http://schemas.openxmlformats.org/officeDocument/2006/relationships/image" Target="../media/image20.png"/><Relationship Id="rId5" Type="http://schemas.openxmlformats.org/officeDocument/2006/relationships/image" Target="../media/image19.jpg"/><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17.tmp"/><Relationship Id="rId2" Type="http://schemas.openxmlformats.org/officeDocument/2006/relationships/notesSlide" Target="../notesSlides/notesSlide8.xml"/><Relationship Id="rId1" Type="http://schemas.openxmlformats.org/officeDocument/2006/relationships/slideLayout" Target="../slideLayouts/slideLayout28.xml"/><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image" Target="../media/image22.tmp"/><Relationship Id="rId2" Type="http://schemas.openxmlformats.org/officeDocument/2006/relationships/notesSlide" Target="../notesSlides/notesSlide9.xml"/><Relationship Id="rId1" Type="http://schemas.openxmlformats.org/officeDocument/2006/relationships/slideLayout" Target="../slideLayouts/slideLayout28.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28.xml"/><Relationship Id="rId4" Type="http://schemas.openxmlformats.org/officeDocument/2006/relationships/image" Target="../media/image22.tmp"/></Relationships>
</file>

<file path=ppt/slides/_rels/slide17.xml.rels><?xml version="1.0" encoding="UTF-8" standalone="yes"?>
<Relationships xmlns="http://schemas.openxmlformats.org/package/2006/relationships"><Relationship Id="rId3" Type="http://schemas.openxmlformats.org/officeDocument/2006/relationships/image" Target="../media/image22.tmp"/><Relationship Id="rId7"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28.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image" Target="../media/image28.tmp"/><Relationship Id="rId2" Type="http://schemas.openxmlformats.org/officeDocument/2006/relationships/notesSlide" Target="../notesSlides/notesSlide12.xml"/><Relationship Id="rId1" Type="http://schemas.openxmlformats.org/officeDocument/2006/relationships/slideLayout" Target="../slideLayouts/slideLayout28.xml"/></Relationships>
</file>

<file path=ppt/slides/_rels/slide19.xml.rels><?xml version="1.0" encoding="UTF-8" standalone="yes"?>
<Relationships xmlns="http://schemas.openxmlformats.org/package/2006/relationships"><Relationship Id="rId3" Type="http://schemas.openxmlformats.org/officeDocument/2006/relationships/image" Target="../media/image28.tmp"/><Relationship Id="rId2" Type="http://schemas.openxmlformats.org/officeDocument/2006/relationships/notesSlide" Target="../notesSlides/notesSlide13.xml"/><Relationship Id="rId1" Type="http://schemas.openxmlformats.org/officeDocument/2006/relationships/slideLayout" Target="../slideLayouts/slideLayout28.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36.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28.xml"/><Relationship Id="rId4" Type="http://schemas.openxmlformats.org/officeDocument/2006/relationships/image" Target="../media/image31.png"/></Relationships>
</file>

<file path=ppt/slides/_rels/slide22.xml.rels><?xml version="1.0" encoding="UTF-8" standalone="yes"?>
<Relationships xmlns="http://schemas.openxmlformats.org/package/2006/relationships"><Relationship Id="rId3" Type="http://schemas.openxmlformats.org/officeDocument/2006/relationships/image" Target="../media/image17.tmp"/><Relationship Id="rId2" Type="http://schemas.openxmlformats.org/officeDocument/2006/relationships/notesSlide" Target="../notesSlides/notesSlide16.xml"/><Relationship Id="rId1" Type="http://schemas.openxmlformats.org/officeDocument/2006/relationships/slideLayout" Target="../slideLayouts/slideLayout24.xml"/><Relationship Id="rId6" Type="http://schemas.openxmlformats.org/officeDocument/2006/relationships/image" Target="../media/image28.tmp"/><Relationship Id="rId5" Type="http://schemas.openxmlformats.org/officeDocument/2006/relationships/image" Target="../media/image13.tmp"/><Relationship Id="rId4" Type="http://schemas.openxmlformats.org/officeDocument/2006/relationships/image" Target="../media/image22.tmp"/></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7.xml"/><Relationship Id="rId1" Type="http://schemas.openxmlformats.org/officeDocument/2006/relationships/slideLayout" Target="../slideLayouts/slideLayout2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9.xml"/></Relationships>
</file>

<file path=ppt/slides/_rels/slide29.xml.rels><?xml version="1.0" encoding="UTF-8" standalone="yes"?>
<Relationships xmlns="http://schemas.openxmlformats.org/package/2006/relationships"><Relationship Id="rId3" Type="http://schemas.openxmlformats.org/officeDocument/2006/relationships/hyperlink" Target="code.visualstudio.com" TargetMode="External"/><Relationship Id="rId2" Type="http://schemas.openxmlformats.org/officeDocument/2006/relationships/hyperlink" Target="nodejs.org/en/downloads" TargetMode="External"/><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hyperlink" Target="http://localhost:5000/" TargetMode="External"/><Relationship Id="rId2" Type="http://schemas.openxmlformats.org/officeDocument/2006/relationships/hyperlink" Target="Aka.ms/CogServDemo" TargetMode="External"/><Relationship Id="rId1" Type="http://schemas.openxmlformats.org/officeDocument/2006/relationships/slideLayout" Target="../slideLayouts/slideLayout19.xml"/></Relationships>
</file>

<file path=ppt/slides/_rels/slide31.xml.rels><?xml version="1.0" encoding="UTF-8" standalone="yes"?>
<Relationships xmlns="http://schemas.openxmlformats.org/package/2006/relationships"><Relationship Id="rId2" Type="http://schemas.openxmlformats.org/officeDocument/2006/relationships/hyperlink" Target="microsoft.com/cognitive" TargetMode="External"/><Relationship Id="rId1" Type="http://schemas.openxmlformats.org/officeDocument/2006/relationships/slideLayout" Target="../slideLayouts/slideLayout1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9.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34.xml"/><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9.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9.xml"/></Relationships>
</file>

<file path=ppt/slides/_rels/slide42.xml.rels><?xml version="1.0" encoding="UTF-8" standalone="yes"?>
<Relationships xmlns="http://schemas.openxmlformats.org/package/2006/relationships"><Relationship Id="rId2" Type="http://schemas.openxmlformats.org/officeDocument/2006/relationships/hyperlink" Target="mailto:Justine.Cocchi@Microsoft.com" TargetMode="External"/><Relationship Id="rId1" Type="http://schemas.openxmlformats.org/officeDocument/2006/relationships/slideLayout" Target="../slideLayouts/slideLayout28.xml"/></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Layout" Target="../slideLayouts/slideLayout5.xml"/><Relationship Id="rId1" Type="http://schemas.openxmlformats.org/officeDocument/2006/relationships/video" Target="https://www.youtube.com/embed/R2mC-NUAmMk" TargetMode="Externa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3.tmp"/><Relationship Id="rId2" Type="http://schemas.openxmlformats.org/officeDocument/2006/relationships/notesSlide" Target="../notesSlides/notesSlide3.xml"/><Relationship Id="rId1" Type="http://schemas.openxmlformats.org/officeDocument/2006/relationships/slideLayout" Target="../slideLayouts/slideLayout2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lowchart: Process 4"/>
          <p:cNvSpPr/>
          <p:nvPr/>
        </p:nvSpPr>
        <p:spPr bwMode="auto">
          <a:xfrm>
            <a:off x="-19703" y="487"/>
            <a:ext cx="12211704" cy="6876025"/>
          </a:xfrm>
          <a:prstGeom prst="flowChartProcess">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882" kern="0"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a:xfrm>
            <a:off x="1016259" y="4250723"/>
            <a:ext cx="11175741" cy="1120531"/>
          </a:xfrm>
        </p:spPr>
        <p:txBody>
          <a:bodyPr/>
          <a:lstStyle/>
          <a:p>
            <a:r>
              <a:rPr lang="en-US" sz="6000" b="1" dirty="0">
                <a:solidFill>
                  <a:schemeClr val="tx1"/>
                </a:solidFill>
              </a:rPr>
              <a:t>With Cognitive Services</a:t>
            </a:r>
          </a:p>
        </p:txBody>
      </p:sp>
      <p:sp>
        <p:nvSpPr>
          <p:cNvPr id="4" name="Oval Callout 6"/>
          <p:cNvSpPr/>
          <p:nvPr/>
        </p:nvSpPr>
        <p:spPr bwMode="auto">
          <a:xfrm>
            <a:off x="3103665" y="300932"/>
            <a:ext cx="6503885" cy="2004118"/>
          </a:xfrm>
          <a:prstGeom prst="wedgeEllipseCallout">
            <a:avLst>
              <a:gd name="adj1" fmla="val -44310"/>
              <a:gd name="adj2" fmla="val 50709"/>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0" tIns="0" rIns="0" bIns="0" rtlCol="0" anchor="ctr" anchorCtr="0"/>
          <a:lstStyle/>
          <a:p>
            <a:pPr algn="ctr" defTabSz="914038"/>
            <a:r>
              <a:rPr lang="en-US" sz="4400" kern="0" dirty="0">
                <a:gradFill>
                  <a:gsLst>
                    <a:gs pos="0">
                      <a:srgbClr val="404040"/>
                    </a:gs>
                    <a:gs pos="100000">
                      <a:srgbClr val="404040"/>
                    </a:gs>
                  </a:gsLst>
                  <a:lin ang="5400000" scaled="0"/>
                </a:gradFill>
                <a:ea typeface="Segoe UI" pitchFamily="34" charset="0"/>
                <a:cs typeface="Segoe UI" pitchFamily="34" charset="0"/>
              </a:rPr>
              <a:t>“Out of the Box Machine Learning”</a:t>
            </a:r>
          </a:p>
        </p:txBody>
      </p:sp>
      <p:sp>
        <p:nvSpPr>
          <p:cNvPr id="5" name="Freeform 12"/>
          <p:cNvSpPr>
            <a:spLocks noChangeAspect="1"/>
          </p:cNvSpPr>
          <p:nvPr/>
        </p:nvSpPr>
        <p:spPr bwMode="auto">
          <a:xfrm>
            <a:off x="1028973" y="1314295"/>
            <a:ext cx="2539869" cy="2667064"/>
          </a:xfrm>
          <a:custGeom>
            <a:avLst/>
            <a:gdLst>
              <a:gd name="T0" fmla="*/ 26 w 997"/>
              <a:gd name="T1" fmla="*/ 1048 h 1048"/>
              <a:gd name="T2" fmla="*/ 123 w 997"/>
              <a:gd name="T3" fmla="*/ 725 h 1048"/>
              <a:gd name="T4" fmla="*/ 272 w 997"/>
              <a:gd name="T5" fmla="*/ 673 h 1048"/>
              <a:gd name="T6" fmla="*/ 382 w 997"/>
              <a:gd name="T7" fmla="*/ 621 h 1048"/>
              <a:gd name="T8" fmla="*/ 395 w 997"/>
              <a:gd name="T9" fmla="*/ 537 h 1048"/>
              <a:gd name="T10" fmla="*/ 343 w 997"/>
              <a:gd name="T11" fmla="*/ 408 h 1048"/>
              <a:gd name="T12" fmla="*/ 311 w 997"/>
              <a:gd name="T13" fmla="*/ 356 h 1048"/>
              <a:gd name="T14" fmla="*/ 324 w 997"/>
              <a:gd name="T15" fmla="*/ 278 h 1048"/>
              <a:gd name="T16" fmla="*/ 317 w 997"/>
              <a:gd name="T17" fmla="*/ 233 h 1048"/>
              <a:gd name="T18" fmla="*/ 376 w 997"/>
              <a:gd name="T19" fmla="*/ 84 h 1048"/>
              <a:gd name="T20" fmla="*/ 460 w 997"/>
              <a:gd name="T21" fmla="*/ 26 h 1048"/>
              <a:gd name="T22" fmla="*/ 453 w 997"/>
              <a:gd name="T23" fmla="*/ 58 h 1048"/>
              <a:gd name="T24" fmla="*/ 512 w 997"/>
              <a:gd name="T25" fmla="*/ 0 h 1048"/>
              <a:gd name="T26" fmla="*/ 512 w 997"/>
              <a:gd name="T27" fmla="*/ 13 h 1048"/>
              <a:gd name="T28" fmla="*/ 518 w 997"/>
              <a:gd name="T29" fmla="*/ 46 h 1048"/>
              <a:gd name="T30" fmla="*/ 518 w 997"/>
              <a:gd name="T31" fmla="*/ 46 h 1048"/>
              <a:gd name="T32" fmla="*/ 518 w 997"/>
              <a:gd name="T33" fmla="*/ 33 h 1048"/>
              <a:gd name="T34" fmla="*/ 563 w 997"/>
              <a:gd name="T35" fmla="*/ 46 h 1048"/>
              <a:gd name="T36" fmla="*/ 622 w 997"/>
              <a:gd name="T37" fmla="*/ 84 h 1048"/>
              <a:gd name="T38" fmla="*/ 680 w 997"/>
              <a:gd name="T39" fmla="*/ 220 h 1048"/>
              <a:gd name="T40" fmla="*/ 680 w 997"/>
              <a:gd name="T41" fmla="*/ 278 h 1048"/>
              <a:gd name="T42" fmla="*/ 699 w 997"/>
              <a:gd name="T43" fmla="*/ 356 h 1048"/>
              <a:gd name="T44" fmla="*/ 674 w 997"/>
              <a:gd name="T45" fmla="*/ 395 h 1048"/>
              <a:gd name="T46" fmla="*/ 602 w 997"/>
              <a:gd name="T47" fmla="*/ 537 h 1048"/>
              <a:gd name="T48" fmla="*/ 615 w 997"/>
              <a:gd name="T49" fmla="*/ 621 h 1048"/>
              <a:gd name="T50" fmla="*/ 615 w 997"/>
              <a:gd name="T51" fmla="*/ 621 h 1048"/>
              <a:gd name="T52" fmla="*/ 725 w 997"/>
              <a:gd name="T53" fmla="*/ 673 h 1048"/>
              <a:gd name="T54" fmla="*/ 874 w 997"/>
              <a:gd name="T55" fmla="*/ 725 h 1048"/>
              <a:gd name="T56" fmla="*/ 971 w 997"/>
              <a:gd name="T57" fmla="*/ 1048 h 1048"/>
              <a:gd name="T58" fmla="*/ 26 w 997"/>
              <a:gd name="T59" fmla="*/ 1048 h 1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97" h="1048">
                <a:moveTo>
                  <a:pt x="26" y="1048"/>
                </a:moveTo>
                <a:cubicBezTo>
                  <a:pt x="26" y="1048"/>
                  <a:pt x="0" y="789"/>
                  <a:pt x="123" y="725"/>
                </a:cubicBezTo>
                <a:cubicBezTo>
                  <a:pt x="201" y="686"/>
                  <a:pt x="175" y="712"/>
                  <a:pt x="272" y="673"/>
                </a:cubicBezTo>
                <a:cubicBezTo>
                  <a:pt x="337" y="641"/>
                  <a:pt x="369" y="621"/>
                  <a:pt x="382" y="621"/>
                </a:cubicBezTo>
                <a:cubicBezTo>
                  <a:pt x="382" y="608"/>
                  <a:pt x="395" y="537"/>
                  <a:pt x="395" y="537"/>
                </a:cubicBezTo>
                <a:cubicBezTo>
                  <a:pt x="395" y="537"/>
                  <a:pt x="356" y="485"/>
                  <a:pt x="343" y="408"/>
                </a:cubicBezTo>
                <a:cubicBezTo>
                  <a:pt x="343" y="408"/>
                  <a:pt x="311" y="414"/>
                  <a:pt x="311" y="356"/>
                </a:cubicBezTo>
                <a:cubicBezTo>
                  <a:pt x="311" y="311"/>
                  <a:pt x="291" y="291"/>
                  <a:pt x="324" y="278"/>
                </a:cubicBezTo>
                <a:cubicBezTo>
                  <a:pt x="324" y="278"/>
                  <a:pt x="317" y="259"/>
                  <a:pt x="317" y="233"/>
                </a:cubicBezTo>
                <a:cubicBezTo>
                  <a:pt x="317" y="194"/>
                  <a:pt x="304" y="130"/>
                  <a:pt x="376" y="84"/>
                </a:cubicBezTo>
                <a:cubicBezTo>
                  <a:pt x="453" y="33"/>
                  <a:pt x="460" y="26"/>
                  <a:pt x="460" y="26"/>
                </a:cubicBezTo>
                <a:cubicBezTo>
                  <a:pt x="460" y="26"/>
                  <a:pt x="460" y="26"/>
                  <a:pt x="453" y="58"/>
                </a:cubicBezTo>
                <a:cubicBezTo>
                  <a:pt x="453" y="58"/>
                  <a:pt x="479" y="26"/>
                  <a:pt x="512" y="0"/>
                </a:cubicBezTo>
                <a:cubicBezTo>
                  <a:pt x="512" y="0"/>
                  <a:pt x="512" y="0"/>
                  <a:pt x="512" y="13"/>
                </a:cubicBezTo>
                <a:cubicBezTo>
                  <a:pt x="512" y="20"/>
                  <a:pt x="512" y="39"/>
                  <a:pt x="518" y="46"/>
                </a:cubicBezTo>
                <a:cubicBezTo>
                  <a:pt x="518" y="46"/>
                  <a:pt x="518" y="46"/>
                  <a:pt x="518" y="46"/>
                </a:cubicBezTo>
                <a:cubicBezTo>
                  <a:pt x="518" y="46"/>
                  <a:pt x="518" y="46"/>
                  <a:pt x="518" y="33"/>
                </a:cubicBezTo>
                <a:cubicBezTo>
                  <a:pt x="518" y="33"/>
                  <a:pt x="544" y="39"/>
                  <a:pt x="563" y="46"/>
                </a:cubicBezTo>
                <a:cubicBezTo>
                  <a:pt x="563" y="46"/>
                  <a:pt x="609" y="78"/>
                  <a:pt x="622" y="84"/>
                </a:cubicBezTo>
                <a:cubicBezTo>
                  <a:pt x="693" y="130"/>
                  <a:pt x="680" y="181"/>
                  <a:pt x="680" y="220"/>
                </a:cubicBezTo>
                <a:cubicBezTo>
                  <a:pt x="680" y="253"/>
                  <a:pt x="680" y="278"/>
                  <a:pt x="680" y="278"/>
                </a:cubicBezTo>
                <a:cubicBezTo>
                  <a:pt x="706" y="291"/>
                  <a:pt x="699" y="311"/>
                  <a:pt x="699" y="356"/>
                </a:cubicBezTo>
                <a:cubicBezTo>
                  <a:pt x="699" y="414"/>
                  <a:pt x="674" y="395"/>
                  <a:pt x="674" y="395"/>
                </a:cubicBezTo>
                <a:cubicBezTo>
                  <a:pt x="661" y="492"/>
                  <a:pt x="602" y="537"/>
                  <a:pt x="602" y="537"/>
                </a:cubicBezTo>
                <a:cubicBezTo>
                  <a:pt x="602" y="537"/>
                  <a:pt x="615" y="608"/>
                  <a:pt x="615" y="621"/>
                </a:cubicBezTo>
                <a:cubicBezTo>
                  <a:pt x="615" y="621"/>
                  <a:pt x="615" y="621"/>
                  <a:pt x="615" y="621"/>
                </a:cubicBezTo>
                <a:cubicBezTo>
                  <a:pt x="628" y="621"/>
                  <a:pt x="661" y="641"/>
                  <a:pt x="725" y="673"/>
                </a:cubicBezTo>
                <a:cubicBezTo>
                  <a:pt x="822" y="712"/>
                  <a:pt x="797" y="686"/>
                  <a:pt x="874" y="725"/>
                </a:cubicBezTo>
                <a:cubicBezTo>
                  <a:pt x="997" y="789"/>
                  <a:pt x="971" y="1048"/>
                  <a:pt x="971" y="1048"/>
                </a:cubicBezTo>
                <a:lnTo>
                  <a:pt x="26" y="1048"/>
                </a:lnTo>
                <a:close/>
              </a:path>
            </a:pathLst>
          </a:custGeom>
          <a:solidFill>
            <a:schemeClr val="bg1"/>
          </a:solidFill>
          <a:ln>
            <a:noFill/>
          </a:ln>
          <a:extLst/>
        </p:spPr>
        <p:txBody>
          <a:bodyPr vert="horz" wrap="square" lIns="89642" tIns="44821" rIns="89642" bIns="44821" numCol="1" anchor="t" anchorCtr="0" compatLnSpc="1">
            <a:prstTxWarp prst="textNoShape">
              <a:avLst/>
            </a:prstTxWarp>
          </a:bodyPr>
          <a:lstStyle/>
          <a:p>
            <a:pPr algn="just" defTabSz="896350"/>
            <a:endParaRPr lang="en-US" sz="1765" kern="0">
              <a:solidFill>
                <a:srgbClr val="FFFFFF"/>
              </a:solidFill>
            </a:endParaRPr>
          </a:p>
        </p:txBody>
      </p:sp>
      <p:sp>
        <p:nvSpPr>
          <p:cNvPr id="6" name="Title 1"/>
          <p:cNvSpPr txBox="1">
            <a:spLocks/>
          </p:cNvSpPr>
          <p:nvPr/>
        </p:nvSpPr>
        <p:spPr>
          <a:xfrm>
            <a:off x="1016259" y="5003352"/>
            <a:ext cx="9860672" cy="1120531"/>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endParaRPr lang="en-US" sz="3529" spc="-100" dirty="0">
              <a:solidFill>
                <a:schemeClr val="bg1"/>
              </a:solidFill>
            </a:endParaRPr>
          </a:p>
        </p:txBody>
      </p:sp>
      <p:sp>
        <p:nvSpPr>
          <p:cNvPr id="7" name="Title 1"/>
          <p:cNvSpPr txBox="1">
            <a:spLocks/>
          </p:cNvSpPr>
          <p:nvPr/>
        </p:nvSpPr>
        <p:spPr>
          <a:xfrm>
            <a:off x="1016259" y="5883641"/>
            <a:ext cx="9860672" cy="680100"/>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r>
              <a:rPr lang="en-US" sz="3200" spc="-100" dirty="0">
                <a:solidFill>
                  <a:schemeClr val="bg1"/>
                </a:solidFill>
                <a:latin typeface="Adobe Heiti Std R" panose="020B0400000000000000" pitchFamily="34" charset="-128"/>
                <a:ea typeface="Adobe Heiti Std R" panose="020B0400000000000000" pitchFamily="34" charset="-128"/>
              </a:rPr>
              <a:t>Justine Cocchi – Microsoft Technical Evangelist</a:t>
            </a:r>
          </a:p>
          <a:p>
            <a:pPr defTabSz="914367"/>
            <a:r>
              <a:rPr lang="en-US" sz="3200" spc="-100" dirty="0">
                <a:solidFill>
                  <a:schemeClr val="bg1"/>
                </a:solidFill>
                <a:latin typeface="Adobe Heiti Std R" panose="020B0400000000000000" pitchFamily="34" charset="-128"/>
                <a:ea typeface="Adobe Heiti Std R" panose="020B0400000000000000" pitchFamily="34" charset="-128"/>
              </a:rPr>
              <a:t>@</a:t>
            </a:r>
            <a:r>
              <a:rPr lang="en-US" sz="3200" spc="-100" dirty="0" err="1">
                <a:solidFill>
                  <a:schemeClr val="bg1"/>
                </a:solidFill>
                <a:latin typeface="Adobe Heiti Std R" panose="020B0400000000000000" pitchFamily="34" charset="-128"/>
                <a:ea typeface="Adobe Heiti Std R" panose="020B0400000000000000" pitchFamily="34" charset="-128"/>
              </a:rPr>
              <a:t>JustineCocchi</a:t>
            </a:r>
            <a:endParaRPr lang="en-US" sz="3200" spc="-100" dirty="0">
              <a:solidFill>
                <a:schemeClr val="bg1"/>
              </a:solidFill>
              <a:latin typeface="Adobe Heiti Std R" panose="020B0400000000000000" pitchFamily="34" charset="-128"/>
              <a:ea typeface="Adobe Heiti Std R" panose="020B0400000000000000" pitchFamily="34" charset="-128"/>
            </a:endParaRPr>
          </a:p>
        </p:txBody>
      </p:sp>
    </p:spTree>
    <p:extLst>
      <p:ext uri="{BB962C8B-B14F-4D97-AF65-F5344CB8AC3E}">
        <p14:creationId xmlns:p14="http://schemas.microsoft.com/office/powerpoint/2010/main" val="198668821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7"/>
          <p:cNvSpPr txBox="1">
            <a:spLocks/>
          </p:cNvSpPr>
          <p:nvPr/>
        </p:nvSpPr>
        <p:spPr>
          <a:xfrm>
            <a:off x="1508050" y="247569"/>
            <a:ext cx="10385143" cy="899537"/>
          </a:xfrm>
          <a:prstGeom prst="rect">
            <a:avLst/>
          </a:prstGeom>
        </p:spPr>
        <p:txBody>
          <a:bodyPr vert="horz" wrap="square" lIns="143428" tIns="89642" rIns="143428" bIns="89642"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r>
              <a:rPr lang="en-US" sz="4705" spc="-100" dirty="0">
                <a:gradFill>
                  <a:gsLst>
                    <a:gs pos="1250">
                      <a:srgbClr val="404040"/>
                    </a:gs>
                    <a:gs pos="100000">
                      <a:srgbClr val="404040"/>
                    </a:gs>
                  </a:gsLst>
                  <a:lin ang="5400000" scaled="0"/>
                </a:gradFill>
              </a:rPr>
              <a:t>Computer Vision – Analyze Image</a:t>
            </a:r>
          </a:p>
        </p:txBody>
      </p:sp>
      <p:grpSp>
        <p:nvGrpSpPr>
          <p:cNvPr id="7" name="Group 6"/>
          <p:cNvGrpSpPr/>
          <p:nvPr/>
        </p:nvGrpSpPr>
        <p:grpSpPr>
          <a:xfrm>
            <a:off x="-348610" y="296183"/>
            <a:ext cx="1813082" cy="899537"/>
            <a:chOff x="-355601" y="301625"/>
            <a:chExt cx="1849438" cy="917575"/>
          </a:xfrm>
        </p:grpSpPr>
        <p:sp>
          <p:nvSpPr>
            <p:cNvPr id="11" name="Freeform 5"/>
            <p:cNvSpPr>
              <a:spLocks/>
            </p:cNvSpPr>
            <p:nvPr/>
          </p:nvSpPr>
          <p:spPr bwMode="auto">
            <a:xfrm>
              <a:off x="-355601" y="301625"/>
              <a:ext cx="1849438" cy="917575"/>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rgbClr val="01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rgbClr val="404040"/>
                </a:solidFill>
              </a:endParaRPr>
            </a:p>
          </p:txBody>
        </p:sp>
        <p:pic>
          <p:nvPicPr>
            <p:cNvPr id="12" name="Picture 11" descr="Screen Clipping"/>
            <p:cNvPicPr>
              <a:picLocks noChangeAspect="1"/>
            </p:cNvPicPr>
            <p:nvPr/>
          </p:nvPicPr>
          <p:blipFill rotWithShape="1">
            <a:blip r:embed="rId3">
              <a:extLst>
                <a:ext uri="{28A0092B-C50C-407E-A947-70E740481C1C}">
                  <a14:useLocalDpi xmlns:a14="http://schemas.microsoft.com/office/drawing/2010/main" val="0"/>
                </a:ext>
              </a:extLst>
            </a:blip>
            <a:srcRect r="8865" b="17125"/>
            <a:stretch/>
          </p:blipFill>
          <p:spPr>
            <a:xfrm>
              <a:off x="274638" y="470694"/>
              <a:ext cx="824602" cy="579437"/>
            </a:xfrm>
            <a:prstGeom prst="rect">
              <a:avLst/>
            </a:prstGeom>
          </p:spPr>
        </p:pic>
      </p:grpSp>
      <p:pic>
        <p:nvPicPr>
          <p:cNvPr id="2" name="Picture 1"/>
          <p:cNvPicPr>
            <a:picLocks noChangeAspect="1"/>
          </p:cNvPicPr>
          <p:nvPr/>
        </p:nvPicPr>
        <p:blipFill>
          <a:blip r:embed="rId4"/>
          <a:stretch>
            <a:fillRect/>
          </a:stretch>
        </p:blipFill>
        <p:spPr>
          <a:xfrm>
            <a:off x="391810" y="1883379"/>
            <a:ext cx="5389331" cy="4109060"/>
          </a:xfrm>
          <a:prstGeom prst="rect">
            <a:avLst/>
          </a:prstGeom>
        </p:spPr>
      </p:pic>
      <p:pic>
        <p:nvPicPr>
          <p:cNvPr id="4" name="Picture 3"/>
          <p:cNvPicPr>
            <a:picLocks noChangeAspect="1"/>
          </p:cNvPicPr>
          <p:nvPr/>
        </p:nvPicPr>
        <p:blipFill>
          <a:blip r:embed="rId5"/>
          <a:stretch>
            <a:fillRect/>
          </a:stretch>
        </p:blipFill>
        <p:spPr>
          <a:xfrm>
            <a:off x="5910248" y="1487104"/>
            <a:ext cx="6748857" cy="4901609"/>
          </a:xfrm>
          <a:prstGeom prst="rect">
            <a:avLst/>
          </a:prstGeom>
        </p:spPr>
      </p:pic>
    </p:spTree>
    <p:extLst>
      <p:ext uri="{BB962C8B-B14F-4D97-AF65-F5344CB8AC3E}">
        <p14:creationId xmlns:p14="http://schemas.microsoft.com/office/powerpoint/2010/main" val="18323020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7"/>
          <p:cNvSpPr txBox="1">
            <a:spLocks/>
          </p:cNvSpPr>
          <p:nvPr/>
        </p:nvSpPr>
        <p:spPr>
          <a:xfrm>
            <a:off x="1508050" y="247569"/>
            <a:ext cx="10385143" cy="899537"/>
          </a:xfrm>
          <a:prstGeom prst="rect">
            <a:avLst/>
          </a:prstGeom>
        </p:spPr>
        <p:txBody>
          <a:bodyPr vert="horz" wrap="square" lIns="143428" tIns="89642" rIns="143428" bIns="89642"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r>
              <a:rPr lang="en-US" sz="4705" spc="-100" dirty="0">
                <a:gradFill>
                  <a:gsLst>
                    <a:gs pos="1250">
                      <a:srgbClr val="404040"/>
                    </a:gs>
                    <a:gs pos="100000">
                      <a:srgbClr val="404040"/>
                    </a:gs>
                  </a:gsLst>
                  <a:lin ang="5400000" scaled="0"/>
                </a:gradFill>
              </a:rPr>
              <a:t>Computer Vision - OCR</a:t>
            </a:r>
          </a:p>
        </p:txBody>
      </p:sp>
      <p:grpSp>
        <p:nvGrpSpPr>
          <p:cNvPr id="7" name="Group 6"/>
          <p:cNvGrpSpPr/>
          <p:nvPr/>
        </p:nvGrpSpPr>
        <p:grpSpPr>
          <a:xfrm>
            <a:off x="-348610" y="296183"/>
            <a:ext cx="1813082" cy="899537"/>
            <a:chOff x="-355601" y="301625"/>
            <a:chExt cx="1849438" cy="917575"/>
          </a:xfrm>
        </p:grpSpPr>
        <p:sp>
          <p:nvSpPr>
            <p:cNvPr id="11" name="Freeform 5"/>
            <p:cNvSpPr>
              <a:spLocks/>
            </p:cNvSpPr>
            <p:nvPr/>
          </p:nvSpPr>
          <p:spPr bwMode="auto">
            <a:xfrm>
              <a:off x="-355601" y="301625"/>
              <a:ext cx="1849438" cy="917575"/>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rgbClr val="01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rgbClr val="404040"/>
                </a:solidFill>
              </a:endParaRPr>
            </a:p>
          </p:txBody>
        </p:sp>
        <p:pic>
          <p:nvPicPr>
            <p:cNvPr id="12" name="Picture 11" descr="Screen Clipping"/>
            <p:cNvPicPr>
              <a:picLocks noChangeAspect="1"/>
            </p:cNvPicPr>
            <p:nvPr/>
          </p:nvPicPr>
          <p:blipFill rotWithShape="1">
            <a:blip r:embed="rId3">
              <a:extLst>
                <a:ext uri="{28A0092B-C50C-407E-A947-70E740481C1C}">
                  <a14:useLocalDpi xmlns:a14="http://schemas.microsoft.com/office/drawing/2010/main" val="0"/>
                </a:ext>
              </a:extLst>
            </a:blip>
            <a:srcRect r="8865" b="17125"/>
            <a:stretch/>
          </p:blipFill>
          <p:spPr>
            <a:xfrm>
              <a:off x="274638" y="470694"/>
              <a:ext cx="824602" cy="579437"/>
            </a:xfrm>
            <a:prstGeom prst="rect">
              <a:avLst/>
            </a:prstGeom>
          </p:spPr>
        </p:pic>
      </p:grpSp>
      <p:sp>
        <p:nvSpPr>
          <p:cNvPr id="3" name="Rectangle 2"/>
          <p:cNvSpPr/>
          <p:nvPr/>
        </p:nvSpPr>
        <p:spPr>
          <a:xfrm>
            <a:off x="8405158" y="1474380"/>
            <a:ext cx="4516616" cy="5078313"/>
          </a:xfrm>
          <a:prstGeom prst="rect">
            <a:avLst/>
          </a:prstGeom>
        </p:spPr>
        <p:txBody>
          <a:bodyPr wrap="square">
            <a:spAutoFit/>
          </a:bodyPr>
          <a:lstStyle/>
          <a:p>
            <a:pPr defTabSz="89639"/>
            <a:r>
              <a:rPr lang="en-US" sz="1200" i="1" kern="0" dirty="0">
                <a:solidFill>
                  <a:srgbClr val="404040"/>
                </a:solidFill>
                <a:cs typeface="Consolas" panose="020B0609020204030204" pitchFamily="49" charset="0"/>
              </a:rPr>
              <a:t>JSON:</a:t>
            </a:r>
          </a:p>
          <a:p>
            <a:pPr defTabSz="89639"/>
            <a:r>
              <a:rPr kumimoji="0" lang="en-US" altLang="en-US" sz="1200" b="0" i="0" u="none" strike="noStrike" cap="none" normalizeH="0" baseline="0" dirty="0">
                <a:ln>
                  <a:noFill/>
                </a:ln>
                <a:solidFill>
                  <a:srgbClr val="333333"/>
                </a:solidFill>
                <a:effectLst/>
              </a:rPr>
              <a:t>{ </a:t>
            </a:r>
          </a:p>
          <a:p>
            <a:pPr defTabSz="89639"/>
            <a:r>
              <a:rPr lang="en-US" altLang="en-US" sz="1200" dirty="0">
                <a:solidFill>
                  <a:srgbClr val="333333"/>
                </a:solidFill>
              </a:rPr>
              <a:t>  </a:t>
            </a:r>
            <a:r>
              <a:rPr kumimoji="0" lang="en-US" altLang="en-US" sz="1200" b="0" i="0" u="none" strike="noStrike" cap="none" normalizeH="0" baseline="0" dirty="0">
                <a:ln>
                  <a:noFill/>
                </a:ln>
                <a:solidFill>
                  <a:srgbClr val="333333"/>
                </a:solidFill>
                <a:effectLst/>
              </a:rPr>
              <a:t>"language": "</a:t>
            </a:r>
            <a:r>
              <a:rPr kumimoji="0" lang="en-US" altLang="en-US" sz="1200" b="0" i="0" u="none" strike="noStrike" cap="none" normalizeH="0" baseline="0" dirty="0" err="1">
                <a:ln>
                  <a:noFill/>
                </a:ln>
                <a:solidFill>
                  <a:srgbClr val="333333"/>
                </a:solidFill>
                <a:effectLst/>
              </a:rPr>
              <a:t>en</a:t>
            </a:r>
            <a:r>
              <a:rPr kumimoji="0" lang="en-US" altLang="en-US" sz="1200" b="0" i="0" u="none" strike="noStrike" cap="none" normalizeH="0" baseline="0" dirty="0">
                <a:ln>
                  <a:noFill/>
                </a:ln>
                <a:solidFill>
                  <a:srgbClr val="333333"/>
                </a:solidFill>
                <a:effectLst/>
              </a:rPr>
              <a:t>", </a:t>
            </a:r>
          </a:p>
          <a:p>
            <a:pPr defTabSz="89639"/>
            <a:r>
              <a:rPr lang="en-US" altLang="en-US" sz="1200" dirty="0">
                <a:solidFill>
                  <a:srgbClr val="333333"/>
                </a:solidFill>
              </a:rPr>
              <a:t>  </a:t>
            </a:r>
            <a:r>
              <a:rPr kumimoji="0" lang="en-US" altLang="en-US" sz="1200" b="0" i="0" u="none" strike="noStrike" cap="none" normalizeH="0" baseline="0" dirty="0">
                <a:ln>
                  <a:noFill/>
                </a:ln>
                <a:solidFill>
                  <a:srgbClr val="333333"/>
                </a:solidFill>
                <a:effectLst/>
              </a:rPr>
              <a:t>"</a:t>
            </a:r>
            <a:r>
              <a:rPr kumimoji="0" lang="en-US" altLang="en-US" sz="1200" b="0" i="0" u="none" strike="noStrike" cap="none" normalizeH="0" baseline="0" dirty="0" err="1">
                <a:ln>
                  <a:noFill/>
                </a:ln>
                <a:solidFill>
                  <a:srgbClr val="333333"/>
                </a:solidFill>
                <a:effectLst/>
              </a:rPr>
              <a:t>textAngle</a:t>
            </a:r>
            <a:r>
              <a:rPr kumimoji="0" lang="en-US" altLang="en-US" sz="1200" b="0" i="0" u="none" strike="noStrike" cap="none" normalizeH="0" baseline="0" dirty="0">
                <a:ln>
                  <a:noFill/>
                </a:ln>
                <a:solidFill>
                  <a:srgbClr val="333333"/>
                </a:solidFill>
                <a:effectLst/>
              </a:rPr>
              <a:t>": -1.8000000000000336,</a:t>
            </a:r>
          </a:p>
          <a:p>
            <a:pPr defTabSz="89639"/>
            <a:r>
              <a:rPr lang="en-US" altLang="en-US" sz="1200" dirty="0">
                <a:solidFill>
                  <a:srgbClr val="333333"/>
                </a:solidFill>
              </a:rPr>
              <a:t> </a:t>
            </a:r>
            <a:r>
              <a:rPr kumimoji="0" lang="en-US" altLang="en-US" sz="1200" b="0" i="0" u="none" strike="noStrike" cap="none" normalizeH="0" baseline="0" dirty="0">
                <a:ln>
                  <a:noFill/>
                </a:ln>
                <a:solidFill>
                  <a:srgbClr val="333333"/>
                </a:solidFill>
                <a:effectLst/>
              </a:rPr>
              <a:t> "orientation": "Up", </a:t>
            </a:r>
          </a:p>
          <a:p>
            <a:pPr defTabSz="89639"/>
            <a:r>
              <a:rPr lang="en-US" altLang="en-US" sz="1200" dirty="0">
                <a:solidFill>
                  <a:srgbClr val="333333"/>
                </a:solidFill>
              </a:rPr>
              <a:t>  </a:t>
            </a:r>
            <a:r>
              <a:rPr kumimoji="0" lang="en-US" altLang="en-US" sz="1200" b="0" i="0" u="none" strike="noStrike" cap="none" normalizeH="0" baseline="0" dirty="0">
                <a:ln>
                  <a:noFill/>
                </a:ln>
                <a:solidFill>
                  <a:srgbClr val="333333"/>
                </a:solidFill>
                <a:effectLst/>
              </a:rPr>
              <a:t>"regions": [ </a:t>
            </a:r>
          </a:p>
          <a:p>
            <a:pPr defTabSz="89639"/>
            <a:r>
              <a:rPr lang="en-US" altLang="en-US" sz="1200" dirty="0">
                <a:solidFill>
                  <a:srgbClr val="333333"/>
                </a:solidFill>
              </a:rPr>
              <a:t>   </a:t>
            </a:r>
            <a:r>
              <a:rPr kumimoji="0" lang="en-US" altLang="en-US" sz="1200" b="0" i="0" u="none" strike="noStrike" cap="none" normalizeH="0" baseline="0" dirty="0">
                <a:ln>
                  <a:noFill/>
                </a:ln>
                <a:solidFill>
                  <a:srgbClr val="333333"/>
                </a:solidFill>
                <a:effectLst/>
              </a:rPr>
              <a:t>{ </a:t>
            </a:r>
          </a:p>
          <a:p>
            <a:pPr defTabSz="89639"/>
            <a:r>
              <a:rPr lang="en-US" altLang="en-US" sz="1200" dirty="0">
                <a:solidFill>
                  <a:srgbClr val="333333"/>
                </a:solidFill>
              </a:rPr>
              <a:t>     </a:t>
            </a:r>
            <a:r>
              <a:rPr kumimoji="0" lang="en-US" altLang="en-US" sz="1200" b="0" i="0" u="none" strike="noStrike" cap="none" normalizeH="0" baseline="0" dirty="0">
                <a:ln>
                  <a:noFill/>
                </a:ln>
                <a:solidFill>
                  <a:srgbClr val="333333"/>
                </a:solidFill>
                <a:effectLst/>
              </a:rPr>
              <a:t>"</a:t>
            </a:r>
            <a:r>
              <a:rPr kumimoji="0" lang="en-US" altLang="en-US" sz="1200" b="0" i="0" u="none" strike="noStrike" cap="none" normalizeH="0" baseline="0" dirty="0" err="1">
                <a:ln>
                  <a:noFill/>
                </a:ln>
                <a:solidFill>
                  <a:srgbClr val="333333"/>
                </a:solidFill>
                <a:effectLst/>
              </a:rPr>
              <a:t>boundingBox</a:t>
            </a:r>
            <a:r>
              <a:rPr kumimoji="0" lang="en-US" altLang="en-US" sz="1200" b="0" i="0" u="none" strike="noStrike" cap="none" normalizeH="0" baseline="0" dirty="0">
                <a:ln>
                  <a:noFill/>
                </a:ln>
                <a:solidFill>
                  <a:srgbClr val="333333"/>
                </a:solidFill>
                <a:effectLst/>
              </a:rPr>
              <a:t>": "137,68,261,274",</a:t>
            </a:r>
          </a:p>
          <a:p>
            <a:pPr defTabSz="89639"/>
            <a:r>
              <a:rPr lang="en-US" altLang="en-US" sz="1200" dirty="0">
                <a:solidFill>
                  <a:srgbClr val="333333"/>
                </a:solidFill>
              </a:rPr>
              <a:t>     </a:t>
            </a:r>
            <a:r>
              <a:rPr kumimoji="0" lang="en-US" altLang="en-US" sz="1200" b="0" i="0" u="none" strike="noStrike" cap="none" normalizeH="0" baseline="0" dirty="0">
                <a:ln>
                  <a:noFill/>
                </a:ln>
                <a:solidFill>
                  <a:srgbClr val="333333"/>
                </a:solidFill>
                <a:effectLst/>
              </a:rPr>
              <a:t>"lines": [ </a:t>
            </a:r>
          </a:p>
          <a:p>
            <a:pPr defTabSz="89639"/>
            <a:r>
              <a:rPr lang="en-US" altLang="en-US" sz="1200" dirty="0">
                <a:solidFill>
                  <a:srgbClr val="333333"/>
                </a:solidFill>
              </a:rPr>
              <a:t>      </a:t>
            </a:r>
            <a:r>
              <a:rPr kumimoji="0" lang="en-US" altLang="en-US" sz="1200" b="0" i="0" u="none" strike="noStrike" cap="none" normalizeH="0" baseline="0" dirty="0">
                <a:ln>
                  <a:noFill/>
                </a:ln>
                <a:solidFill>
                  <a:srgbClr val="333333"/>
                </a:solidFill>
                <a:effectLst/>
              </a:rPr>
              <a:t>{ </a:t>
            </a:r>
          </a:p>
          <a:p>
            <a:pPr defTabSz="89639"/>
            <a:r>
              <a:rPr lang="en-US" altLang="en-US" sz="1200" dirty="0">
                <a:solidFill>
                  <a:srgbClr val="333333"/>
                </a:solidFill>
              </a:rPr>
              <a:t>        </a:t>
            </a:r>
            <a:r>
              <a:rPr kumimoji="0" lang="en-US" altLang="en-US" sz="1200" b="0" i="0" u="none" strike="noStrike" cap="none" normalizeH="0" baseline="0" dirty="0">
                <a:ln>
                  <a:noFill/>
                </a:ln>
                <a:solidFill>
                  <a:srgbClr val="333333"/>
                </a:solidFill>
                <a:effectLst/>
              </a:rPr>
              <a:t>"</a:t>
            </a:r>
            <a:r>
              <a:rPr kumimoji="0" lang="en-US" altLang="en-US" sz="1200" b="0" i="0" u="none" strike="noStrike" cap="none" normalizeH="0" baseline="0" dirty="0" err="1">
                <a:ln>
                  <a:noFill/>
                </a:ln>
                <a:solidFill>
                  <a:srgbClr val="333333"/>
                </a:solidFill>
                <a:effectLst/>
              </a:rPr>
              <a:t>boundingBox</a:t>
            </a:r>
            <a:r>
              <a:rPr kumimoji="0" lang="en-US" altLang="en-US" sz="1200" b="0" i="0" u="none" strike="noStrike" cap="none" normalizeH="0" baseline="0" dirty="0">
                <a:ln>
                  <a:noFill/>
                </a:ln>
                <a:solidFill>
                  <a:srgbClr val="333333"/>
                </a:solidFill>
                <a:effectLst/>
              </a:rPr>
              <a:t>": "167,68,183,35", </a:t>
            </a:r>
          </a:p>
          <a:p>
            <a:pPr defTabSz="89639"/>
            <a:r>
              <a:rPr kumimoji="0" lang="en-US" altLang="en-US" sz="1200" b="0" i="0" u="none" strike="noStrike" cap="none" normalizeH="0" baseline="0" dirty="0">
                <a:ln>
                  <a:noFill/>
                </a:ln>
                <a:solidFill>
                  <a:srgbClr val="333333"/>
                </a:solidFill>
                <a:effectLst/>
              </a:rPr>
              <a:t>        "words": [ </a:t>
            </a:r>
          </a:p>
          <a:p>
            <a:pPr defTabSz="89639"/>
            <a:r>
              <a:rPr lang="en-US" altLang="en-US" sz="1200" dirty="0">
                <a:solidFill>
                  <a:srgbClr val="333333"/>
                </a:solidFill>
              </a:rPr>
              <a:t>         </a:t>
            </a:r>
            <a:r>
              <a:rPr kumimoji="0" lang="en-US" altLang="en-US" sz="1200" b="0" i="0" u="none" strike="noStrike" cap="none" normalizeH="0" baseline="0" dirty="0">
                <a:ln>
                  <a:noFill/>
                </a:ln>
                <a:solidFill>
                  <a:srgbClr val="333333"/>
                </a:solidFill>
                <a:effectLst/>
              </a:rPr>
              <a:t>{ </a:t>
            </a:r>
          </a:p>
          <a:p>
            <a:pPr defTabSz="89639"/>
            <a:r>
              <a:rPr lang="en-US" altLang="en-US" sz="1200" dirty="0">
                <a:solidFill>
                  <a:srgbClr val="333333"/>
                </a:solidFill>
              </a:rPr>
              <a:t>           </a:t>
            </a:r>
            <a:r>
              <a:rPr kumimoji="0" lang="en-US" altLang="en-US" sz="1200" b="0" i="0" u="none" strike="noStrike" cap="none" normalizeH="0" baseline="0" dirty="0">
                <a:ln>
                  <a:noFill/>
                </a:ln>
                <a:solidFill>
                  <a:srgbClr val="333333"/>
                </a:solidFill>
                <a:effectLst/>
              </a:rPr>
              <a:t>"</a:t>
            </a:r>
            <a:r>
              <a:rPr kumimoji="0" lang="en-US" altLang="en-US" sz="1200" b="0" i="0" u="none" strike="noStrike" cap="none" normalizeH="0" baseline="0" dirty="0" err="1">
                <a:ln>
                  <a:noFill/>
                </a:ln>
                <a:solidFill>
                  <a:srgbClr val="333333"/>
                </a:solidFill>
                <a:effectLst/>
              </a:rPr>
              <a:t>boundingBox</a:t>
            </a:r>
            <a:r>
              <a:rPr kumimoji="0" lang="en-US" altLang="en-US" sz="1200" b="0" i="0" u="none" strike="noStrike" cap="none" normalizeH="0" baseline="0" dirty="0">
                <a:ln>
                  <a:noFill/>
                </a:ln>
                <a:solidFill>
                  <a:srgbClr val="333333"/>
                </a:solidFill>
                <a:effectLst/>
              </a:rPr>
              <a:t>": "167,75,41,28",</a:t>
            </a:r>
          </a:p>
          <a:p>
            <a:pPr defTabSz="89639"/>
            <a:r>
              <a:rPr lang="en-US" altLang="en-US" sz="1200" dirty="0">
                <a:solidFill>
                  <a:srgbClr val="333333"/>
                </a:solidFill>
              </a:rPr>
              <a:t>           </a:t>
            </a:r>
            <a:r>
              <a:rPr kumimoji="0" lang="en-US" altLang="en-US" sz="1200" b="0" i="0" u="none" strike="noStrike" cap="none" normalizeH="0" baseline="0" dirty="0">
                <a:ln>
                  <a:noFill/>
                </a:ln>
                <a:solidFill>
                  <a:srgbClr val="333333"/>
                </a:solidFill>
                <a:effectLst/>
              </a:rPr>
              <a:t>"text": "OF" </a:t>
            </a:r>
          </a:p>
          <a:p>
            <a:pPr defTabSz="89639"/>
            <a:r>
              <a:rPr lang="en-US" altLang="en-US" sz="1200" dirty="0">
                <a:solidFill>
                  <a:srgbClr val="333333"/>
                </a:solidFill>
              </a:rPr>
              <a:t>         </a:t>
            </a:r>
            <a:r>
              <a:rPr kumimoji="0" lang="en-US" altLang="en-US" sz="1200" b="0" i="0" u="none" strike="noStrike" cap="none" normalizeH="0" baseline="0" dirty="0">
                <a:ln>
                  <a:noFill/>
                </a:ln>
                <a:solidFill>
                  <a:srgbClr val="333333"/>
                </a:solidFill>
                <a:effectLst/>
              </a:rPr>
              <a:t>}, </a:t>
            </a:r>
          </a:p>
          <a:p>
            <a:pPr defTabSz="89639"/>
            <a:r>
              <a:rPr lang="en-US" altLang="en-US" sz="1200" dirty="0">
                <a:solidFill>
                  <a:srgbClr val="333333"/>
                </a:solidFill>
              </a:rPr>
              <a:t>         </a:t>
            </a:r>
            <a:r>
              <a:rPr kumimoji="0" lang="en-US" altLang="en-US" sz="1200" b="0" i="0" u="none" strike="noStrike" cap="none" normalizeH="0" baseline="0" dirty="0">
                <a:ln>
                  <a:noFill/>
                </a:ln>
                <a:solidFill>
                  <a:srgbClr val="333333"/>
                </a:solidFill>
                <a:effectLst/>
              </a:rPr>
              <a:t>{ </a:t>
            </a:r>
          </a:p>
          <a:p>
            <a:pPr defTabSz="89639"/>
            <a:r>
              <a:rPr lang="en-US" altLang="en-US" sz="1200" dirty="0">
                <a:solidFill>
                  <a:srgbClr val="333333"/>
                </a:solidFill>
              </a:rPr>
              <a:t>           </a:t>
            </a:r>
            <a:r>
              <a:rPr kumimoji="0" lang="en-US" altLang="en-US" sz="1200" b="0" i="0" u="none" strike="noStrike" cap="none" normalizeH="0" baseline="0" dirty="0">
                <a:ln>
                  <a:noFill/>
                </a:ln>
                <a:solidFill>
                  <a:srgbClr val="333333"/>
                </a:solidFill>
                <a:effectLst/>
              </a:rPr>
              <a:t>"</a:t>
            </a:r>
            <a:r>
              <a:rPr kumimoji="0" lang="en-US" altLang="en-US" sz="1200" b="0" i="0" u="none" strike="noStrike" cap="none" normalizeH="0" baseline="0" dirty="0" err="1">
                <a:ln>
                  <a:noFill/>
                </a:ln>
                <a:solidFill>
                  <a:srgbClr val="333333"/>
                </a:solidFill>
                <a:effectLst/>
              </a:rPr>
              <a:t>boundingBox</a:t>
            </a:r>
            <a:r>
              <a:rPr kumimoji="0" lang="en-US" altLang="en-US" sz="1200" b="0" i="0" u="none" strike="noStrike" cap="none" normalizeH="0" baseline="0" dirty="0">
                <a:ln>
                  <a:noFill/>
                </a:ln>
                <a:solidFill>
                  <a:srgbClr val="333333"/>
                </a:solidFill>
                <a:effectLst/>
              </a:rPr>
              <a:t>": "223,72,56,25", </a:t>
            </a:r>
          </a:p>
          <a:p>
            <a:pPr defTabSz="89639"/>
            <a:r>
              <a:rPr lang="en-US" altLang="en-US" sz="1200" dirty="0">
                <a:solidFill>
                  <a:srgbClr val="333333"/>
                </a:solidFill>
              </a:rPr>
              <a:t>           </a:t>
            </a:r>
            <a:r>
              <a:rPr kumimoji="0" lang="en-US" altLang="en-US" sz="1200" b="0" i="0" u="none" strike="noStrike" cap="none" normalizeH="0" baseline="0" dirty="0">
                <a:ln>
                  <a:noFill/>
                </a:ln>
                <a:solidFill>
                  <a:srgbClr val="333333"/>
                </a:solidFill>
                <a:effectLst/>
              </a:rPr>
              <a:t>"text": "THE" </a:t>
            </a:r>
          </a:p>
          <a:p>
            <a:pPr defTabSz="89639"/>
            <a:r>
              <a:rPr lang="en-US" altLang="en-US" sz="1200" dirty="0">
                <a:solidFill>
                  <a:srgbClr val="333333"/>
                </a:solidFill>
              </a:rPr>
              <a:t>         </a:t>
            </a:r>
            <a:r>
              <a:rPr kumimoji="0" lang="en-US" altLang="en-US" sz="1200" b="0" i="0" u="none" strike="noStrike" cap="none" normalizeH="0" baseline="0" dirty="0">
                <a:ln>
                  <a:noFill/>
                </a:ln>
                <a:solidFill>
                  <a:srgbClr val="333333"/>
                </a:solidFill>
                <a:effectLst/>
              </a:rPr>
              <a:t>}, </a:t>
            </a:r>
          </a:p>
          <a:p>
            <a:pPr defTabSz="89639"/>
            <a:r>
              <a:rPr lang="en-US" altLang="en-US" sz="1200" dirty="0">
                <a:solidFill>
                  <a:srgbClr val="333333"/>
                </a:solidFill>
              </a:rPr>
              <a:t>         </a:t>
            </a:r>
            <a:r>
              <a:rPr kumimoji="0" lang="en-US" altLang="en-US" sz="1200" b="0" i="0" u="none" strike="noStrike" cap="none" normalizeH="0" baseline="0" dirty="0">
                <a:ln>
                  <a:noFill/>
                </a:ln>
                <a:solidFill>
                  <a:srgbClr val="333333"/>
                </a:solidFill>
                <a:effectLst/>
              </a:rPr>
              <a:t>{ </a:t>
            </a:r>
          </a:p>
          <a:p>
            <a:pPr defTabSz="89639"/>
            <a:r>
              <a:rPr lang="en-US" altLang="en-US" sz="1200" dirty="0">
                <a:solidFill>
                  <a:srgbClr val="333333"/>
                </a:solidFill>
              </a:rPr>
              <a:t>           </a:t>
            </a:r>
            <a:r>
              <a:rPr kumimoji="0" lang="en-US" altLang="en-US" sz="1200" b="0" i="0" u="none" strike="noStrike" cap="none" normalizeH="0" baseline="0" dirty="0">
                <a:ln>
                  <a:noFill/>
                </a:ln>
                <a:solidFill>
                  <a:srgbClr val="333333"/>
                </a:solidFill>
                <a:effectLst/>
              </a:rPr>
              <a:t>"</a:t>
            </a:r>
            <a:r>
              <a:rPr kumimoji="0" lang="en-US" altLang="en-US" sz="1200" b="0" i="0" u="none" strike="noStrike" cap="none" normalizeH="0" baseline="0" dirty="0" err="1">
                <a:ln>
                  <a:noFill/>
                </a:ln>
                <a:solidFill>
                  <a:srgbClr val="333333"/>
                </a:solidFill>
                <a:effectLst/>
              </a:rPr>
              <a:t>boundingBox</a:t>
            </a:r>
            <a:r>
              <a:rPr kumimoji="0" lang="en-US" altLang="en-US" sz="1200" b="0" i="0" u="none" strike="noStrike" cap="none" normalizeH="0" baseline="0" dirty="0">
                <a:ln>
                  <a:noFill/>
                </a:ln>
                <a:solidFill>
                  <a:srgbClr val="333333"/>
                </a:solidFill>
                <a:effectLst/>
              </a:rPr>
              <a:t>": "294,68,56,29",</a:t>
            </a:r>
          </a:p>
          <a:p>
            <a:pPr defTabSz="89639"/>
            <a:r>
              <a:rPr lang="en-US" altLang="en-US" sz="1200" dirty="0">
                <a:solidFill>
                  <a:srgbClr val="333333"/>
                </a:solidFill>
              </a:rPr>
              <a:t>           </a:t>
            </a:r>
            <a:r>
              <a:rPr kumimoji="0" lang="en-US" altLang="en-US" sz="1200" b="0" i="0" u="none" strike="noStrike" cap="none" normalizeH="0" baseline="0" dirty="0">
                <a:ln>
                  <a:noFill/>
                </a:ln>
                <a:solidFill>
                  <a:srgbClr val="333333"/>
                </a:solidFill>
                <a:effectLst/>
              </a:rPr>
              <a:t>"text": “DAY" </a:t>
            </a:r>
          </a:p>
          <a:p>
            <a:pPr defTabSz="89639"/>
            <a:r>
              <a:rPr lang="en-US" altLang="en-US" sz="1200" dirty="0">
                <a:solidFill>
                  <a:srgbClr val="333333"/>
                </a:solidFill>
              </a:rPr>
              <a:t>         </a:t>
            </a:r>
            <a:r>
              <a:rPr kumimoji="0" lang="en-US" altLang="en-US" sz="1200" b="0" i="0" u="none" strike="noStrike" cap="none" normalizeH="0" baseline="0" dirty="0">
                <a:ln>
                  <a:noFill/>
                </a:ln>
                <a:solidFill>
                  <a:srgbClr val="333333"/>
                </a:solidFill>
                <a:effectLst/>
              </a:rPr>
              <a:t>} </a:t>
            </a:r>
          </a:p>
          <a:p>
            <a:pPr defTabSz="89639"/>
            <a:r>
              <a:rPr lang="en-US" altLang="en-US" sz="1200" dirty="0">
                <a:solidFill>
                  <a:srgbClr val="333333"/>
                </a:solidFill>
              </a:rPr>
              <a:t>      ]</a:t>
            </a:r>
          </a:p>
          <a:p>
            <a:pPr defTabSz="89639"/>
            <a:r>
              <a:rPr kumimoji="0" lang="en-US" altLang="en-US" sz="1200" b="0" i="0" u="none" strike="noStrike" cap="none" normalizeH="0" baseline="0" dirty="0">
                <a:ln>
                  <a:noFill/>
                </a:ln>
                <a:solidFill>
                  <a:srgbClr val="333333"/>
                </a:solidFill>
                <a:effectLst/>
              </a:rPr>
              <a:t>  };</a:t>
            </a:r>
          </a:p>
          <a:p>
            <a:pPr defTabSz="89639"/>
            <a:r>
              <a:rPr lang="en-US" sz="1200" kern="0" dirty="0">
                <a:solidFill>
                  <a:srgbClr val="404040"/>
                </a:solidFill>
                <a:cs typeface="Consolas" panose="020B0609020204030204" pitchFamily="49" charset="0"/>
              </a:rPr>
              <a:t>. . .</a:t>
            </a:r>
          </a:p>
        </p:txBody>
      </p:sp>
      <p:sp>
        <p:nvSpPr>
          <p:cNvPr id="13" name="Rectangle 12"/>
          <p:cNvSpPr/>
          <p:nvPr/>
        </p:nvSpPr>
        <p:spPr>
          <a:xfrm>
            <a:off x="8405158" y="247569"/>
            <a:ext cx="4210258" cy="1226811"/>
          </a:xfrm>
          <a:prstGeom prst="rect">
            <a:avLst/>
          </a:prstGeom>
        </p:spPr>
        <p:txBody>
          <a:bodyPr wrap="square">
            <a:spAutoFit/>
          </a:bodyPr>
          <a:lstStyle/>
          <a:p>
            <a:pPr defTabSz="89639"/>
            <a:r>
              <a:rPr lang="en-US" sz="1200" i="1" kern="0" dirty="0">
                <a:solidFill>
                  <a:srgbClr val="404040"/>
                </a:solidFill>
                <a:cs typeface="Consolas" panose="020B0609020204030204" pitchFamily="49" charset="0"/>
              </a:rPr>
              <a:t>TEXT:</a:t>
            </a:r>
          </a:p>
          <a:p>
            <a:pPr defTabSz="89639"/>
            <a:r>
              <a:rPr kumimoji="0" lang="en-US" altLang="en-US" sz="1200" b="0" i="0" u="none" strike="noStrike" cap="none" normalizeH="0" baseline="0" dirty="0">
                <a:ln>
                  <a:noFill/>
                </a:ln>
                <a:solidFill>
                  <a:srgbClr val="333333"/>
                </a:solidFill>
                <a:effectLst/>
              </a:rPr>
              <a:t>OF THE DAY </a:t>
            </a:r>
          </a:p>
          <a:p>
            <a:pPr defTabSz="89639"/>
            <a:r>
              <a:rPr kumimoji="0" lang="en-US" altLang="en-US" sz="1200" b="0" i="0" u="none" strike="noStrike" cap="none" normalizeH="0" baseline="0" dirty="0">
                <a:ln>
                  <a:noFill/>
                </a:ln>
                <a:solidFill>
                  <a:srgbClr val="333333"/>
                </a:solidFill>
                <a:effectLst/>
              </a:rPr>
              <a:t>NEW </a:t>
            </a:r>
          </a:p>
          <a:p>
            <a:pPr defTabSz="89639"/>
            <a:r>
              <a:rPr kumimoji="0" lang="en-US" altLang="en-US" sz="1200" b="0" i="0" u="none" strike="noStrike" cap="none" normalizeH="0" baseline="0" dirty="0">
                <a:ln>
                  <a:noFill/>
                </a:ln>
                <a:solidFill>
                  <a:srgbClr val="333333"/>
                </a:solidFill>
                <a:effectLst/>
              </a:rPr>
              <a:t>BACON -INGS  </a:t>
            </a:r>
          </a:p>
          <a:p>
            <a:pPr defTabSz="89639"/>
            <a:r>
              <a:rPr kumimoji="0" lang="en-US" altLang="en-US" sz="1200" b="0" i="0" u="none" strike="noStrike" cap="none" normalizeH="0" baseline="0" dirty="0">
                <a:ln>
                  <a:noFill/>
                </a:ln>
                <a:solidFill>
                  <a:srgbClr val="333333"/>
                </a:solidFill>
                <a:effectLst/>
              </a:rPr>
              <a:t>- COMES WITH BACON</a:t>
            </a:r>
            <a:r>
              <a:rPr kumimoji="0" lang="en-US" altLang="en-US" sz="1200" b="0" i="0" u="none" strike="noStrike" cap="none" normalizeH="0" baseline="0" dirty="0">
                <a:ln>
                  <a:noFill/>
                </a:ln>
                <a:solidFill>
                  <a:schemeClr val="tx1"/>
                </a:solidFill>
                <a:effectLst/>
              </a:rPr>
              <a:t> </a:t>
            </a:r>
          </a:p>
          <a:p>
            <a:pPr defTabSz="89639"/>
            <a:endParaRPr lang="en-US" sz="1372" kern="0" dirty="0">
              <a:solidFill>
                <a:srgbClr val="404040"/>
              </a:solidFill>
              <a:latin typeface="Consolas" panose="020B0609020204030204" pitchFamily="49" charset="0"/>
              <a:cs typeface="Consolas" panose="020B0609020204030204" pitchFamily="49" charset="0"/>
            </a:endParaRPr>
          </a:p>
        </p:txBody>
      </p:sp>
      <p:pic>
        <p:nvPicPr>
          <p:cNvPr id="9" name="Picture 8"/>
          <p:cNvPicPr>
            <a:picLocks noChangeAspect="1"/>
          </p:cNvPicPr>
          <p:nvPr/>
        </p:nvPicPr>
        <p:blipFill>
          <a:blip r:embed="rId4"/>
          <a:stretch>
            <a:fillRect/>
          </a:stretch>
        </p:blipFill>
        <p:spPr>
          <a:xfrm>
            <a:off x="391810" y="2131582"/>
            <a:ext cx="6408536" cy="3612655"/>
          </a:xfrm>
          <a:prstGeom prst="rect">
            <a:avLst/>
          </a:prstGeom>
        </p:spPr>
      </p:pic>
    </p:spTree>
    <p:extLst>
      <p:ext uri="{BB962C8B-B14F-4D97-AF65-F5344CB8AC3E}">
        <p14:creationId xmlns:p14="http://schemas.microsoft.com/office/powerpoint/2010/main" val="34984934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2"/>
          <p:cNvSpPr txBox="1">
            <a:spLocks/>
          </p:cNvSpPr>
          <p:nvPr/>
        </p:nvSpPr>
        <p:spPr>
          <a:xfrm>
            <a:off x="4721794" y="2188333"/>
            <a:ext cx="8112956" cy="1212856"/>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buNone/>
            </a:pPr>
            <a:r>
              <a:rPr lang="en-US" sz="4313" dirty="0">
                <a:gradFill>
                  <a:gsLst>
                    <a:gs pos="1250">
                      <a:srgbClr val="404040"/>
                    </a:gs>
                    <a:gs pos="100000">
                      <a:srgbClr val="404040"/>
                    </a:gs>
                  </a:gsLst>
                  <a:lin ang="5400000" scaled="0"/>
                </a:gradFill>
              </a:rPr>
              <a:t>Face APIs</a:t>
            </a:r>
            <a:br>
              <a:rPr lang="en-US" sz="3921" kern="0" dirty="0">
                <a:gradFill>
                  <a:gsLst>
                    <a:gs pos="1250">
                      <a:srgbClr val="404040"/>
                    </a:gs>
                    <a:gs pos="100000">
                      <a:srgbClr val="404040"/>
                    </a:gs>
                  </a:gsLst>
                  <a:lin ang="5400000" scaled="0"/>
                </a:gradFill>
              </a:rPr>
            </a:br>
            <a:endParaRPr lang="en-US" sz="3137" dirty="0">
              <a:gradFill>
                <a:gsLst>
                  <a:gs pos="1250">
                    <a:srgbClr val="404040"/>
                  </a:gs>
                  <a:gs pos="100000">
                    <a:srgbClr val="404040"/>
                  </a:gs>
                </a:gsLst>
                <a:lin ang="5400000" scaled="0"/>
              </a:gradFill>
              <a:latin typeface="Segoe UI"/>
            </a:endParaRPr>
          </a:p>
        </p:txBody>
      </p:sp>
      <p:sp>
        <p:nvSpPr>
          <p:cNvPr id="12" name="Parallelogram 11"/>
          <p:cNvSpPr/>
          <p:nvPr/>
        </p:nvSpPr>
        <p:spPr bwMode="auto">
          <a:xfrm>
            <a:off x="2215986" y="1878932"/>
            <a:ext cx="2435536" cy="3062785"/>
          </a:xfrm>
          <a:prstGeom prst="parallelogram">
            <a:avLst>
              <a:gd name="adj" fmla="val 55592"/>
            </a:avLst>
          </a:prstGeom>
          <a:solidFill>
            <a:srgbClr val="D7D7D7"/>
          </a:solidFill>
          <a:ln w="9525" cap="flat" cmpd="sng" algn="ctr">
            <a:noFill/>
            <a:prstDash val="solid"/>
          </a:ln>
          <a:effectLst/>
        </p:spPr>
        <p:txBody>
          <a:bodyPr lIns="119332" tIns="59666" rIns="119332" bIns="59666" rtlCol="0" anchor="ctr"/>
          <a:lstStyle/>
          <a:p>
            <a:pPr defTabSz="896386"/>
            <a:endParaRPr lang="en-US" sz="1372" kern="0" dirty="0">
              <a:solidFill>
                <a:srgbClr val="FFFFFF"/>
              </a:solidFill>
            </a:endParaRPr>
          </a:p>
        </p:txBody>
      </p:sp>
      <p:grpSp>
        <p:nvGrpSpPr>
          <p:cNvPr id="2" name="Group 1"/>
          <p:cNvGrpSpPr/>
          <p:nvPr/>
        </p:nvGrpSpPr>
        <p:grpSpPr>
          <a:xfrm>
            <a:off x="-17119" y="1878932"/>
            <a:ext cx="3592122" cy="3062785"/>
            <a:chOff x="-17463" y="1916112"/>
            <a:chExt cx="3664152" cy="3124200"/>
          </a:xfrm>
        </p:grpSpPr>
        <p:sp>
          <p:nvSpPr>
            <p:cNvPr id="14" name="Flowchart: Process 8"/>
            <p:cNvSpPr/>
            <p:nvPr/>
          </p:nvSpPr>
          <p:spPr bwMode="auto">
            <a:xfrm flipH="1" flipV="1">
              <a:off x="-17463" y="1916112"/>
              <a:ext cx="3664152" cy="312420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127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78 w 10000"/>
                <a:gd name="connsiteY4" fmla="*/ 0 h 10000"/>
                <a:gd name="connsiteX0" fmla="*/ 126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68 w 10000"/>
                <a:gd name="connsiteY4" fmla="*/ 0 h 10000"/>
                <a:gd name="connsiteX0" fmla="*/ 3729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372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3729" y="0"/>
                  </a:moveTo>
                  <a:lnTo>
                    <a:pt x="10000" y="0"/>
                  </a:lnTo>
                  <a:lnTo>
                    <a:pt x="10000" y="10000"/>
                  </a:lnTo>
                  <a:lnTo>
                    <a:pt x="0" y="10000"/>
                  </a:lnTo>
                  <a:lnTo>
                    <a:pt x="3729" y="0"/>
                  </a:lnTo>
                  <a:close/>
                </a:path>
              </a:pathLst>
            </a:cu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kern="0" dirty="0">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0458" y="2535072"/>
              <a:ext cx="1861579" cy="1876590"/>
            </a:xfrm>
            <a:prstGeom prst="rect">
              <a:avLst/>
            </a:prstGeom>
          </p:spPr>
        </p:pic>
      </p:grpSp>
    </p:spTree>
    <p:extLst>
      <p:ext uri="{BB962C8B-B14F-4D97-AF65-F5344CB8AC3E}">
        <p14:creationId xmlns:p14="http://schemas.microsoft.com/office/powerpoint/2010/main" val="285330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10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0-#ppt_w/2"/>
                                          </p:val>
                                        </p:tav>
                                        <p:tav tm="100000">
                                          <p:val>
                                            <p:strVal val="#ppt_x"/>
                                          </p:val>
                                        </p:tav>
                                      </p:tavLst>
                                    </p:anim>
                                    <p:anim calcmode="lin" valueType="num">
                                      <p:cBhvr additive="base">
                                        <p:cTn id="12" dur="500" fill="hold"/>
                                        <p:tgtEl>
                                          <p:spTgt spid="12"/>
                                        </p:tgtEl>
                                        <p:attrNameLst>
                                          <p:attrName>ppt_y</p:attrName>
                                        </p:attrNameLst>
                                      </p:cBhvr>
                                      <p:tavLst>
                                        <p:tav tm="0">
                                          <p:val>
                                            <p:strVal val="#ppt_y"/>
                                          </p:val>
                                        </p:tav>
                                        <p:tav tm="100000">
                                          <p:val>
                                            <p:strVal val="#ppt_y"/>
                                          </p:val>
                                        </p:tav>
                                      </p:tavLst>
                                    </p:anim>
                                  </p:childTnLst>
                                </p:cTn>
                              </p:par>
                              <p:par>
                                <p:cTn id="13" presetID="10" presetClass="entr" presetSubtype="0" fill="hold" grpId="0" nodeType="withEffect">
                                  <p:stCondLst>
                                    <p:cond delay="25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42" presetClass="path" presetSubtype="0" decel="100000" fill="hold" grpId="1" nodeType="withEffect">
                                  <p:stCondLst>
                                    <p:cond delay="250"/>
                                  </p:stCondLst>
                                  <p:childTnLst>
                                    <p:animMotion origin="layout" path="M -0.01862 0.00023 L -1.875E-6 2.59259E-6 " pathEditMode="relative" rAng="0" ptsTypes="AA">
                                      <p:cBhvr>
                                        <p:cTn id="17" dur="500" fill="hold"/>
                                        <p:tgtEl>
                                          <p:spTgt spid="7"/>
                                        </p:tgtEl>
                                        <p:attrNameLst>
                                          <p:attrName>ppt_x</p:attrName>
                                          <p:attrName>ppt_y</p:attrName>
                                        </p:attrNameLst>
                                      </p:cBhvr>
                                      <p:rCtr x="92400" y="-23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P spid="1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Title 7"/>
          <p:cNvSpPr txBox="1">
            <a:spLocks/>
          </p:cNvSpPr>
          <p:nvPr/>
        </p:nvSpPr>
        <p:spPr>
          <a:xfrm>
            <a:off x="1508050" y="289958"/>
            <a:ext cx="10385143" cy="899537"/>
          </a:xfrm>
          <a:prstGeom prst="rect">
            <a:avLst/>
          </a:prstGeom>
        </p:spPr>
        <p:txBody>
          <a:bodyPr vert="horz" wrap="square" lIns="143428" tIns="89642" rIns="143428" bIns="89642"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r>
              <a:rPr lang="en-US" sz="4705" spc="-100" dirty="0">
                <a:gradFill>
                  <a:gsLst>
                    <a:gs pos="1250">
                      <a:srgbClr val="404040"/>
                    </a:gs>
                    <a:gs pos="100000">
                      <a:srgbClr val="404040"/>
                    </a:gs>
                  </a:gsLst>
                  <a:lin ang="5400000" scaled="0"/>
                </a:gradFill>
              </a:rPr>
              <a:t>Face Analytics</a:t>
            </a:r>
          </a:p>
        </p:txBody>
      </p:sp>
      <p:grpSp>
        <p:nvGrpSpPr>
          <p:cNvPr id="14" name="Group 13"/>
          <p:cNvGrpSpPr/>
          <p:nvPr/>
        </p:nvGrpSpPr>
        <p:grpSpPr>
          <a:xfrm>
            <a:off x="1" y="1204281"/>
            <a:ext cx="11964388" cy="5653719"/>
            <a:chOff x="0" y="1227932"/>
            <a:chExt cx="12574459" cy="5767088"/>
          </a:xfrm>
        </p:grpSpPr>
        <p:sp>
          <p:nvSpPr>
            <p:cNvPr id="29" name="Rectangle 28"/>
            <p:cNvSpPr/>
            <p:nvPr/>
          </p:nvSpPr>
          <p:spPr bwMode="auto">
            <a:xfrm>
              <a:off x="0" y="1234282"/>
              <a:ext cx="12436475" cy="5760738"/>
            </a:xfrm>
            <a:prstGeom prst="rect">
              <a:avLst/>
            </a:pr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dirty="0">
                <a:solidFill>
                  <a:srgbClr val="404040"/>
                </a:solidFill>
              </a:endParaRPr>
            </a:p>
          </p:txBody>
        </p:sp>
        <p:sp>
          <p:nvSpPr>
            <p:cNvPr id="54" name="Rectangle 1"/>
            <p:cNvSpPr/>
            <p:nvPr/>
          </p:nvSpPr>
          <p:spPr>
            <a:xfrm>
              <a:off x="9236741" y="1227932"/>
              <a:ext cx="3337718" cy="5745251"/>
            </a:xfrm>
            <a:prstGeom prst="rect">
              <a:avLst/>
            </a:prstGeom>
          </p:spPr>
          <p:txBody>
            <a:bodyPr wrap="square">
              <a:spAutoFit/>
            </a:bodyPr>
            <a:lstStyle/>
            <a:p>
              <a:pPr defTabSz="896386"/>
              <a:endParaRPr kumimoji="0" lang="en-US" altLang="en-US" sz="800" b="0" i="0" u="none" strike="noStrike" cap="none" normalizeH="0" baseline="0" dirty="0">
                <a:ln>
                  <a:noFill/>
                </a:ln>
                <a:solidFill>
                  <a:srgbClr val="333333"/>
                </a:solidFill>
                <a:effectLst/>
              </a:endParaRPr>
            </a:p>
            <a:p>
              <a:pPr defTabSz="896386"/>
              <a:r>
                <a:rPr kumimoji="0" lang="en-US" altLang="en-US" sz="1200" b="0" i="0" u="none" strike="noStrike" cap="none" normalizeH="0" baseline="0" dirty="0">
                  <a:ln>
                    <a:noFill/>
                  </a:ln>
                  <a:solidFill>
                    <a:srgbClr val="333333"/>
                  </a:solidFill>
                  <a:effectLst/>
                </a:rPr>
                <a:t>[</a:t>
              </a:r>
            </a:p>
            <a:p>
              <a:pPr defTabSz="896386"/>
              <a:r>
                <a:rPr lang="en-US" altLang="en-US" sz="1200" dirty="0">
                  <a:solidFill>
                    <a:srgbClr val="333333"/>
                  </a:solidFill>
                </a:rPr>
                <a:t>    </a:t>
              </a:r>
              <a:r>
                <a:rPr kumimoji="0" lang="en-US" altLang="en-US" sz="1200" b="0" i="0" u="none" strike="noStrike" cap="none" normalizeH="0" baseline="0" dirty="0">
                  <a:ln>
                    <a:noFill/>
                  </a:ln>
                  <a:solidFill>
                    <a:srgbClr val="333333"/>
                  </a:solidFill>
                  <a:effectLst/>
                </a:rPr>
                <a:t>{</a:t>
              </a:r>
            </a:p>
            <a:p>
              <a:pPr defTabSz="896386"/>
              <a:r>
                <a:rPr lang="en-US" altLang="en-US" sz="1200" dirty="0">
                  <a:solidFill>
                    <a:srgbClr val="333333"/>
                  </a:solidFill>
                </a:rPr>
                <a:t>        </a:t>
              </a:r>
              <a:r>
                <a:rPr kumimoji="0" lang="en-US" altLang="en-US" sz="1200" b="0" i="0" u="none" strike="noStrike" cap="none" normalizeH="0" baseline="0" dirty="0">
                  <a:ln>
                    <a:noFill/>
                  </a:ln>
                  <a:solidFill>
                    <a:srgbClr val="333333"/>
                  </a:solidFill>
                  <a:effectLst/>
                </a:rPr>
                <a:t>"</a:t>
              </a:r>
              <a:r>
                <a:rPr kumimoji="0" lang="en-US" altLang="en-US" sz="1200" b="0" i="0" u="none" strike="noStrike" cap="none" normalizeH="0" baseline="0" dirty="0" err="1">
                  <a:ln>
                    <a:noFill/>
                  </a:ln>
                  <a:solidFill>
                    <a:srgbClr val="333333"/>
                  </a:solidFill>
                  <a:effectLst/>
                </a:rPr>
                <a:t>faceId</a:t>
              </a:r>
              <a:r>
                <a:rPr kumimoji="0" lang="en-US" altLang="en-US" sz="1200" b="0" i="0" u="none" strike="noStrike" cap="none" normalizeH="0" baseline="0" dirty="0">
                  <a:ln>
                    <a:noFill/>
                  </a:ln>
                  <a:solidFill>
                    <a:srgbClr val="333333"/>
                  </a:solidFill>
                  <a:effectLst/>
                </a:rPr>
                <a:t>": "5a89cea3-1451-42ff-a875”</a:t>
              </a:r>
            </a:p>
            <a:p>
              <a:pPr defTabSz="896386"/>
              <a:r>
                <a:rPr lang="en-US" altLang="en-US" sz="1200" dirty="0">
                  <a:solidFill>
                    <a:srgbClr val="333333"/>
                  </a:solidFill>
                </a:rPr>
                <a:t>        </a:t>
              </a:r>
              <a:r>
                <a:rPr kumimoji="0" lang="en-US" altLang="en-US" sz="1200" b="0" i="0" u="none" strike="noStrike" cap="none" normalizeH="0" baseline="0" dirty="0">
                  <a:ln>
                    <a:noFill/>
                  </a:ln>
                  <a:solidFill>
                    <a:srgbClr val="333333"/>
                  </a:solidFill>
                  <a:effectLst/>
                </a:rPr>
                <a:t>"</a:t>
              </a:r>
              <a:r>
                <a:rPr kumimoji="0" lang="en-US" altLang="en-US" sz="1200" b="0" i="0" u="none" strike="noStrike" cap="none" normalizeH="0" baseline="0" dirty="0" err="1">
                  <a:ln>
                    <a:noFill/>
                  </a:ln>
                  <a:solidFill>
                    <a:srgbClr val="333333"/>
                  </a:solidFill>
                  <a:effectLst/>
                </a:rPr>
                <a:t>faceRectangle</a:t>
              </a:r>
              <a:r>
                <a:rPr kumimoji="0" lang="en-US" altLang="en-US" sz="1200" b="0" i="0" u="none" strike="noStrike" cap="none" normalizeH="0" baseline="0" dirty="0">
                  <a:ln>
                    <a:noFill/>
                  </a:ln>
                  <a:solidFill>
                    <a:srgbClr val="333333"/>
                  </a:solidFill>
                  <a:effectLst/>
                </a:rPr>
                <a:t>": { </a:t>
              </a:r>
            </a:p>
            <a:p>
              <a:pPr defTabSz="896386"/>
              <a:r>
                <a:rPr lang="en-US" altLang="en-US" sz="1200" dirty="0">
                  <a:solidFill>
                    <a:srgbClr val="333333"/>
                  </a:solidFill>
                </a:rPr>
                <a:t>            </a:t>
              </a:r>
              <a:r>
                <a:rPr kumimoji="0" lang="en-US" altLang="en-US" sz="1200" b="0" i="0" u="none" strike="noStrike" cap="none" normalizeH="0" baseline="0" dirty="0">
                  <a:ln>
                    <a:noFill/>
                  </a:ln>
                  <a:solidFill>
                    <a:srgbClr val="333333"/>
                  </a:solidFill>
                  <a:effectLst/>
                </a:rPr>
                <a:t>"width": 269, </a:t>
              </a:r>
            </a:p>
            <a:p>
              <a:pPr defTabSz="896386"/>
              <a:r>
                <a:rPr lang="en-US" altLang="en-US" sz="1200" dirty="0">
                  <a:solidFill>
                    <a:srgbClr val="333333"/>
                  </a:solidFill>
                </a:rPr>
                <a:t>            </a:t>
              </a:r>
              <a:r>
                <a:rPr kumimoji="0" lang="en-US" altLang="en-US" sz="1200" b="0" i="0" u="none" strike="noStrike" cap="none" normalizeH="0" baseline="0" dirty="0">
                  <a:ln>
                    <a:noFill/>
                  </a:ln>
                  <a:solidFill>
                    <a:srgbClr val="333333"/>
                  </a:solidFill>
                  <a:effectLst/>
                </a:rPr>
                <a:t>"</a:t>
              </a:r>
              <a:r>
                <a:rPr lang="en-US" altLang="en-US" sz="1200" dirty="0">
                  <a:solidFill>
                    <a:srgbClr val="333333"/>
                  </a:solidFill>
                </a:rPr>
                <a:t> </a:t>
              </a:r>
              <a:r>
                <a:rPr kumimoji="0" lang="en-US" altLang="en-US" sz="1200" b="0" i="0" u="none" strike="noStrike" cap="none" normalizeH="0" baseline="0" dirty="0">
                  <a:ln>
                    <a:noFill/>
                  </a:ln>
                  <a:solidFill>
                    <a:srgbClr val="333333"/>
                  </a:solidFill>
                  <a:effectLst/>
                </a:rPr>
                <a:t>height": 269, </a:t>
              </a:r>
            </a:p>
            <a:p>
              <a:pPr defTabSz="896386"/>
              <a:r>
                <a:rPr lang="en-US" altLang="en-US" sz="1200" dirty="0">
                  <a:solidFill>
                    <a:srgbClr val="333333"/>
                  </a:solidFill>
                </a:rPr>
                <a:t>            </a:t>
              </a:r>
              <a:r>
                <a:rPr kumimoji="0" lang="en-US" altLang="en-US" sz="1200" b="0" i="0" u="none" strike="noStrike" cap="none" normalizeH="0" baseline="0" dirty="0">
                  <a:ln>
                    <a:noFill/>
                  </a:ln>
                  <a:solidFill>
                    <a:srgbClr val="333333"/>
                  </a:solidFill>
                  <a:effectLst/>
                </a:rPr>
                <a:t>"left": 303, </a:t>
              </a:r>
            </a:p>
            <a:p>
              <a:pPr defTabSz="896386"/>
              <a:r>
                <a:rPr lang="en-US" altLang="en-US" sz="1200" dirty="0">
                  <a:solidFill>
                    <a:srgbClr val="333333"/>
                  </a:solidFill>
                </a:rPr>
                <a:t>            </a:t>
              </a:r>
              <a:r>
                <a:rPr kumimoji="0" lang="en-US" altLang="en-US" sz="1200" b="0" i="0" u="none" strike="noStrike" cap="none" normalizeH="0" baseline="0" dirty="0">
                  <a:ln>
                    <a:noFill/>
                  </a:ln>
                  <a:solidFill>
                    <a:srgbClr val="333333"/>
                  </a:solidFill>
                  <a:effectLst/>
                </a:rPr>
                <a:t>"top": 434 </a:t>
              </a:r>
            </a:p>
            <a:p>
              <a:pPr defTabSz="896386"/>
              <a:r>
                <a:rPr lang="en-US" altLang="en-US" sz="1200" dirty="0">
                  <a:solidFill>
                    <a:srgbClr val="333333"/>
                  </a:solidFill>
                </a:rPr>
                <a:t>        </a:t>
              </a:r>
              <a:r>
                <a:rPr kumimoji="0" lang="en-US" altLang="en-US" sz="1200" b="0" i="0" u="none" strike="noStrike" cap="none" normalizeH="0" baseline="0" dirty="0">
                  <a:ln>
                    <a:noFill/>
                  </a:ln>
                  <a:solidFill>
                    <a:srgbClr val="333333"/>
                  </a:solidFill>
                  <a:effectLst/>
                </a:rPr>
                <a:t>}, </a:t>
              </a:r>
            </a:p>
            <a:p>
              <a:pPr defTabSz="896386"/>
              <a:r>
                <a:rPr lang="en-US" altLang="en-US" sz="1200" dirty="0">
                  <a:solidFill>
                    <a:srgbClr val="333333"/>
                  </a:solidFill>
                </a:rPr>
                <a:t>        </a:t>
              </a:r>
              <a:r>
                <a:rPr kumimoji="0" lang="en-US" altLang="en-US" sz="1200" b="0" i="0" u="none" strike="noStrike" cap="none" normalizeH="0" baseline="0" dirty="0">
                  <a:ln>
                    <a:noFill/>
                  </a:ln>
                  <a:solidFill>
                    <a:srgbClr val="333333"/>
                  </a:solidFill>
                  <a:effectLst/>
                </a:rPr>
                <a:t>"</a:t>
              </a:r>
              <a:r>
                <a:rPr kumimoji="0" lang="en-US" altLang="en-US" sz="1200" b="0" i="0" u="none" strike="noStrike" cap="none" normalizeH="0" baseline="0" dirty="0" err="1">
                  <a:ln>
                    <a:noFill/>
                  </a:ln>
                  <a:solidFill>
                    <a:srgbClr val="333333"/>
                  </a:solidFill>
                  <a:effectLst/>
                </a:rPr>
                <a:t>faceLandmarks</a:t>
              </a:r>
              <a:r>
                <a:rPr kumimoji="0" lang="en-US" altLang="en-US" sz="1200" b="0" i="0" u="none" strike="noStrike" cap="none" normalizeH="0" baseline="0" dirty="0">
                  <a:ln>
                    <a:noFill/>
                  </a:ln>
                  <a:solidFill>
                    <a:srgbClr val="333333"/>
                  </a:solidFill>
                  <a:effectLst/>
                </a:rPr>
                <a:t>": {</a:t>
              </a:r>
            </a:p>
            <a:p>
              <a:pPr defTabSz="896386"/>
              <a:r>
                <a:rPr lang="en-US" altLang="en-US" sz="1200" dirty="0">
                  <a:solidFill>
                    <a:srgbClr val="333333"/>
                  </a:solidFill>
                </a:rPr>
                <a:t>            </a:t>
              </a:r>
              <a:r>
                <a:rPr kumimoji="0" lang="en-US" altLang="en-US" sz="1200" b="0" i="0" u="none" strike="noStrike" cap="none" normalizeH="0" baseline="0" dirty="0">
                  <a:ln>
                    <a:noFill/>
                  </a:ln>
                  <a:solidFill>
                    <a:srgbClr val="333333"/>
                  </a:solidFill>
                  <a:effectLst/>
                </a:rPr>
                <a:t>"</a:t>
              </a:r>
              <a:r>
                <a:rPr kumimoji="0" lang="en-US" altLang="en-US" sz="1200" b="0" i="0" u="none" strike="noStrike" cap="none" normalizeH="0" baseline="0" dirty="0" err="1">
                  <a:ln>
                    <a:noFill/>
                  </a:ln>
                  <a:solidFill>
                    <a:srgbClr val="333333"/>
                  </a:solidFill>
                  <a:effectLst/>
                </a:rPr>
                <a:t>pupilLeft</a:t>
              </a:r>
              <a:r>
                <a:rPr kumimoji="0" lang="en-US" altLang="en-US" sz="1200" b="0" i="0" u="none" strike="noStrike" cap="none" normalizeH="0" baseline="0" dirty="0">
                  <a:ln>
                    <a:noFill/>
                  </a:ln>
                  <a:solidFill>
                    <a:srgbClr val="333333"/>
                  </a:solidFill>
                  <a:effectLst/>
                </a:rPr>
                <a:t>": { </a:t>
              </a:r>
            </a:p>
            <a:p>
              <a:pPr defTabSz="896386"/>
              <a:r>
                <a:rPr lang="en-US" altLang="en-US" sz="1200" dirty="0">
                  <a:solidFill>
                    <a:srgbClr val="333333"/>
                  </a:solidFill>
                </a:rPr>
                <a:t>                </a:t>
              </a:r>
              <a:r>
                <a:rPr kumimoji="0" lang="en-US" altLang="en-US" sz="1200" b="0" i="0" u="none" strike="noStrike" cap="none" normalizeH="0" baseline="0" dirty="0">
                  <a:ln>
                    <a:noFill/>
                  </a:ln>
                  <a:solidFill>
                    <a:srgbClr val="333333"/>
                  </a:solidFill>
                  <a:effectLst/>
                </a:rPr>
                <a:t>"x": 374.1, </a:t>
              </a:r>
            </a:p>
            <a:p>
              <a:pPr defTabSz="896386"/>
              <a:r>
                <a:rPr lang="en-US" altLang="en-US" sz="1200" dirty="0">
                  <a:solidFill>
                    <a:srgbClr val="333333"/>
                  </a:solidFill>
                </a:rPr>
                <a:t>                </a:t>
              </a:r>
              <a:r>
                <a:rPr kumimoji="0" lang="en-US" altLang="en-US" sz="1200" b="0" i="0" u="none" strike="noStrike" cap="none" normalizeH="0" baseline="0" dirty="0">
                  <a:ln>
                    <a:noFill/>
                  </a:ln>
                  <a:solidFill>
                    <a:srgbClr val="333333"/>
                  </a:solidFill>
                  <a:effectLst/>
                </a:rPr>
                <a:t>"y": 514.6 </a:t>
              </a:r>
            </a:p>
            <a:p>
              <a:pPr defTabSz="896386"/>
              <a:r>
                <a:rPr lang="en-US" altLang="en-US" sz="1200" dirty="0">
                  <a:solidFill>
                    <a:srgbClr val="333333"/>
                  </a:solidFill>
                </a:rPr>
                <a:t>            </a:t>
              </a:r>
              <a:r>
                <a:rPr kumimoji="0" lang="en-US" altLang="en-US" sz="1200" b="0" i="0" u="none" strike="noStrike" cap="none" normalizeH="0" baseline="0" dirty="0">
                  <a:ln>
                    <a:noFill/>
                  </a:ln>
                  <a:solidFill>
                    <a:srgbClr val="333333"/>
                  </a:solidFill>
                  <a:effectLst/>
                </a:rPr>
                <a:t>}, </a:t>
              </a:r>
            </a:p>
            <a:p>
              <a:pPr defTabSz="896386"/>
              <a:r>
                <a:rPr lang="en-US" altLang="en-US" sz="1200" dirty="0">
                  <a:solidFill>
                    <a:srgbClr val="333333"/>
                  </a:solidFill>
                </a:rPr>
                <a:t>            </a:t>
              </a:r>
              <a:r>
                <a:rPr kumimoji="0" lang="en-US" altLang="en-US" sz="1200" b="0" i="0" u="none" strike="noStrike" cap="none" normalizeH="0" baseline="0" dirty="0">
                  <a:ln>
                    <a:noFill/>
                  </a:ln>
                  <a:solidFill>
                    <a:srgbClr val="333333"/>
                  </a:solidFill>
                  <a:effectLst/>
                </a:rPr>
                <a:t>"</a:t>
              </a:r>
              <a:r>
                <a:rPr kumimoji="0" lang="en-US" altLang="en-US" sz="1200" b="0" i="0" u="none" strike="noStrike" cap="none" normalizeH="0" baseline="0" dirty="0" err="1">
                  <a:ln>
                    <a:noFill/>
                  </a:ln>
                  <a:solidFill>
                    <a:srgbClr val="333333"/>
                  </a:solidFill>
                  <a:effectLst/>
                </a:rPr>
                <a:t>pupilRight</a:t>
              </a:r>
              <a:r>
                <a:rPr kumimoji="0" lang="en-US" altLang="en-US" sz="1200" b="0" i="0" u="none" strike="noStrike" cap="none" normalizeH="0" baseline="0" dirty="0">
                  <a:ln>
                    <a:noFill/>
                  </a:ln>
                  <a:solidFill>
                    <a:srgbClr val="333333"/>
                  </a:solidFill>
                  <a:effectLst/>
                </a:rPr>
                <a:t>": { </a:t>
              </a:r>
            </a:p>
            <a:p>
              <a:pPr defTabSz="896386"/>
              <a:r>
                <a:rPr lang="en-US" altLang="en-US" sz="1200" dirty="0">
                  <a:solidFill>
                    <a:srgbClr val="333333"/>
                  </a:solidFill>
                </a:rPr>
                <a:t>                </a:t>
              </a:r>
              <a:r>
                <a:rPr kumimoji="0" lang="en-US" altLang="en-US" sz="1200" b="0" i="0" u="none" strike="noStrike" cap="none" normalizeH="0" baseline="0" dirty="0">
                  <a:ln>
                    <a:noFill/>
                  </a:ln>
                  <a:solidFill>
                    <a:srgbClr val="333333"/>
                  </a:solidFill>
                  <a:effectLst/>
                </a:rPr>
                <a:t>"x": 486, </a:t>
              </a:r>
            </a:p>
            <a:p>
              <a:pPr defTabSz="896386"/>
              <a:r>
                <a:rPr lang="en-US" altLang="en-US" sz="1200" dirty="0">
                  <a:solidFill>
                    <a:srgbClr val="333333"/>
                  </a:solidFill>
                </a:rPr>
                <a:t>                </a:t>
              </a:r>
              <a:r>
                <a:rPr kumimoji="0" lang="en-US" altLang="en-US" sz="1200" b="0" i="0" u="none" strike="noStrike" cap="none" normalizeH="0" baseline="0" dirty="0">
                  <a:ln>
                    <a:noFill/>
                  </a:ln>
                  <a:solidFill>
                    <a:srgbClr val="333333"/>
                  </a:solidFill>
                  <a:effectLst/>
                </a:rPr>
                <a:t>"y": 506.1 </a:t>
              </a:r>
            </a:p>
            <a:p>
              <a:pPr defTabSz="896386"/>
              <a:r>
                <a:rPr lang="en-US" altLang="en-US" sz="1200" dirty="0">
                  <a:solidFill>
                    <a:srgbClr val="333333"/>
                  </a:solidFill>
                </a:rPr>
                <a:t>            </a:t>
              </a:r>
              <a:r>
                <a:rPr kumimoji="0" lang="en-US" altLang="en-US" sz="1200" b="0" i="0" u="none" strike="noStrike" cap="none" normalizeH="0" baseline="0" dirty="0">
                  <a:ln>
                    <a:noFill/>
                  </a:ln>
                  <a:solidFill>
                    <a:srgbClr val="333333"/>
                  </a:solidFill>
                  <a:effectLst/>
                </a:rPr>
                <a:t>},</a:t>
              </a:r>
              <a:r>
                <a:rPr lang="en-US" altLang="en-US" sz="1200" kern="0" dirty="0">
                  <a:solidFill>
                    <a:srgbClr val="404040"/>
                  </a:solidFill>
                </a:rPr>
                <a:t> </a:t>
              </a:r>
            </a:p>
            <a:p>
              <a:pPr defTabSz="896386"/>
              <a:r>
                <a:rPr lang="en-US" altLang="en-US" sz="1200" kern="0" dirty="0">
                  <a:solidFill>
                    <a:srgbClr val="404040"/>
                  </a:solidFill>
                </a:rPr>
                <a:t>. . . </a:t>
              </a:r>
            </a:p>
            <a:p>
              <a:pPr defTabSz="896386"/>
              <a:r>
                <a:rPr kumimoji="0" lang="en-US" altLang="en-US" sz="1200" b="0" i="0" u="none" strike="noStrike" cap="none" normalizeH="0" baseline="0" dirty="0">
                  <a:ln>
                    <a:noFill/>
                  </a:ln>
                  <a:solidFill>
                    <a:srgbClr val="333333"/>
                  </a:solidFill>
                  <a:effectLst/>
                </a:rPr>
                <a:t>        “</a:t>
              </a:r>
              <a:r>
                <a:rPr kumimoji="0" lang="en-US" altLang="en-US" sz="1200" b="0" i="0" u="none" strike="noStrike" cap="none" normalizeH="0" baseline="0" dirty="0" err="1">
                  <a:ln>
                    <a:noFill/>
                  </a:ln>
                  <a:solidFill>
                    <a:srgbClr val="333333"/>
                  </a:solidFill>
                  <a:effectLst/>
                </a:rPr>
                <a:t>faceAttributes</a:t>
              </a:r>
              <a:r>
                <a:rPr kumimoji="0" lang="en-US" altLang="en-US" sz="1200" b="0" i="0" u="none" strike="noStrike" cap="none" normalizeH="0" baseline="0" dirty="0">
                  <a:ln>
                    <a:noFill/>
                  </a:ln>
                  <a:solidFill>
                    <a:srgbClr val="333333"/>
                  </a:solidFill>
                  <a:effectLst/>
                </a:rPr>
                <a:t>": { </a:t>
              </a:r>
            </a:p>
            <a:p>
              <a:pPr defTabSz="896386"/>
              <a:r>
                <a:rPr lang="en-US" altLang="en-US" sz="1200" dirty="0">
                  <a:solidFill>
                    <a:srgbClr val="333333"/>
                  </a:solidFill>
                </a:rPr>
                <a:t>            </a:t>
              </a:r>
              <a:r>
                <a:rPr kumimoji="0" lang="en-US" altLang="en-US" sz="1200" b="0" i="0" u="none" strike="noStrike" cap="none" normalizeH="0" baseline="0" dirty="0">
                  <a:ln>
                    <a:noFill/>
                  </a:ln>
                  <a:solidFill>
                    <a:srgbClr val="333333"/>
                  </a:solidFill>
                  <a:effectLst/>
                </a:rPr>
                <a:t>"age": 31.2, </a:t>
              </a:r>
            </a:p>
            <a:p>
              <a:pPr defTabSz="896386"/>
              <a:r>
                <a:rPr lang="en-US" altLang="en-US" sz="1200" dirty="0">
                  <a:solidFill>
                    <a:srgbClr val="333333"/>
                  </a:solidFill>
                </a:rPr>
                <a:t>            </a:t>
              </a:r>
              <a:r>
                <a:rPr kumimoji="0" lang="en-US" altLang="en-US" sz="1200" b="0" i="0" u="none" strike="noStrike" cap="none" normalizeH="0" baseline="0" dirty="0">
                  <a:ln>
                    <a:noFill/>
                  </a:ln>
                  <a:solidFill>
                    <a:srgbClr val="333333"/>
                  </a:solidFill>
                  <a:effectLst/>
                </a:rPr>
                <a:t>"gender": "female", </a:t>
              </a:r>
            </a:p>
            <a:p>
              <a:pPr defTabSz="896386"/>
              <a:r>
                <a:rPr lang="en-US" altLang="en-US" sz="1200" dirty="0">
                  <a:solidFill>
                    <a:srgbClr val="333333"/>
                  </a:solidFill>
                </a:rPr>
                <a:t>            </a:t>
              </a:r>
              <a:r>
                <a:rPr kumimoji="0" lang="en-US" altLang="en-US" sz="1200" b="0" i="0" u="none" strike="noStrike" cap="none" normalizeH="0" baseline="0" dirty="0">
                  <a:ln>
                    <a:noFill/>
                  </a:ln>
                  <a:solidFill>
                    <a:srgbClr val="333333"/>
                  </a:solidFill>
                  <a:effectLst/>
                </a:rPr>
                <a:t>"</a:t>
              </a:r>
              <a:r>
                <a:rPr kumimoji="0" lang="en-US" altLang="en-US" sz="1200" b="0" i="0" u="none" strike="noStrike" cap="none" normalizeH="0" baseline="0" dirty="0" err="1">
                  <a:ln>
                    <a:noFill/>
                  </a:ln>
                  <a:solidFill>
                    <a:srgbClr val="333333"/>
                  </a:solidFill>
                  <a:effectLst/>
                </a:rPr>
                <a:t>headPose</a:t>
              </a:r>
              <a:r>
                <a:rPr kumimoji="0" lang="en-US" altLang="en-US" sz="1200" b="0" i="0" u="none" strike="noStrike" cap="none" normalizeH="0" baseline="0" dirty="0">
                  <a:ln>
                    <a:noFill/>
                  </a:ln>
                  <a:solidFill>
                    <a:srgbClr val="333333"/>
                  </a:solidFill>
                  <a:effectLst/>
                </a:rPr>
                <a:t>": { </a:t>
              </a:r>
            </a:p>
            <a:p>
              <a:pPr defTabSz="896386"/>
              <a:r>
                <a:rPr lang="en-US" altLang="en-US" sz="1200" dirty="0">
                  <a:solidFill>
                    <a:srgbClr val="333333"/>
                  </a:solidFill>
                </a:rPr>
                <a:t>                </a:t>
              </a:r>
              <a:r>
                <a:rPr kumimoji="0" lang="en-US" altLang="en-US" sz="1200" b="0" i="0" u="none" strike="noStrike" cap="none" normalizeH="0" baseline="0" dirty="0">
                  <a:ln>
                    <a:noFill/>
                  </a:ln>
                  <a:solidFill>
                    <a:srgbClr val="333333"/>
                  </a:solidFill>
                  <a:effectLst/>
                </a:rPr>
                <a:t>"roll": -6.2, </a:t>
              </a:r>
            </a:p>
            <a:p>
              <a:pPr defTabSz="896386"/>
              <a:r>
                <a:rPr lang="en-US" altLang="en-US" sz="1200" dirty="0">
                  <a:solidFill>
                    <a:srgbClr val="333333"/>
                  </a:solidFill>
                </a:rPr>
                <a:t>                </a:t>
              </a:r>
              <a:r>
                <a:rPr kumimoji="0" lang="en-US" altLang="en-US" sz="1200" b="0" i="0" u="none" strike="noStrike" cap="none" normalizeH="0" baseline="0" dirty="0">
                  <a:ln>
                    <a:noFill/>
                  </a:ln>
                  <a:solidFill>
                    <a:srgbClr val="333333"/>
                  </a:solidFill>
                  <a:effectLst/>
                </a:rPr>
                <a:t>"yaw": 8.6, </a:t>
              </a:r>
            </a:p>
            <a:p>
              <a:pPr defTabSz="896386"/>
              <a:r>
                <a:rPr lang="en-US" altLang="en-US" sz="1200" dirty="0">
                  <a:solidFill>
                    <a:srgbClr val="333333"/>
                  </a:solidFill>
                </a:rPr>
                <a:t>                </a:t>
              </a:r>
              <a:r>
                <a:rPr kumimoji="0" lang="en-US" altLang="en-US" sz="1200" b="0" i="0" u="none" strike="noStrike" cap="none" normalizeH="0" baseline="0" dirty="0">
                  <a:ln>
                    <a:noFill/>
                  </a:ln>
                  <a:solidFill>
                    <a:srgbClr val="333333"/>
                  </a:solidFill>
                  <a:effectLst/>
                </a:rPr>
                <a:t>"pitch": 0 </a:t>
              </a:r>
            </a:p>
            <a:p>
              <a:pPr defTabSz="896386"/>
              <a:r>
                <a:rPr lang="en-US" altLang="en-US" sz="1200" dirty="0">
                  <a:solidFill>
                    <a:srgbClr val="333333"/>
                  </a:solidFill>
                </a:rPr>
                <a:t>        </a:t>
              </a:r>
              <a:r>
                <a:rPr kumimoji="0" lang="en-US" altLang="en-US" sz="1200" b="0" i="0" u="none" strike="noStrike" cap="none" normalizeH="0" baseline="0" dirty="0">
                  <a:ln>
                    <a:noFill/>
                  </a:ln>
                  <a:solidFill>
                    <a:srgbClr val="333333"/>
                  </a:solidFill>
                  <a:effectLst/>
                </a:rPr>
                <a:t>}, </a:t>
              </a:r>
            </a:p>
            <a:p>
              <a:pPr defTabSz="896386"/>
              <a:r>
                <a:rPr lang="en-US" altLang="en-US" sz="1200" dirty="0">
                  <a:solidFill>
                    <a:srgbClr val="333333"/>
                  </a:solidFill>
                </a:rPr>
                <a:t>        </a:t>
              </a:r>
              <a:r>
                <a:rPr kumimoji="0" lang="en-US" altLang="en-US" sz="1200" b="0" i="0" u="none" strike="noStrike" cap="none" normalizeH="0" baseline="0" dirty="0">
                  <a:ln>
                    <a:noFill/>
                  </a:ln>
                  <a:solidFill>
                    <a:srgbClr val="333333"/>
                  </a:solidFill>
                  <a:effectLst/>
                </a:rPr>
                <a:t>"smile": 0.238, </a:t>
              </a:r>
            </a:p>
            <a:p>
              <a:pPr defTabSz="896386"/>
              <a:r>
                <a:rPr lang="en-US" altLang="en-US" sz="1200" dirty="0">
                  <a:solidFill>
                    <a:srgbClr val="333333"/>
                  </a:solidFill>
                </a:rPr>
                <a:t>. . .</a:t>
              </a:r>
              <a:endParaRPr kumimoji="0" lang="en-US" altLang="en-US" sz="1200" b="0" i="0" u="none" strike="noStrike" cap="none" normalizeH="0" baseline="0" dirty="0">
                <a:ln>
                  <a:noFill/>
                </a:ln>
                <a:solidFill>
                  <a:srgbClr val="333333"/>
                </a:solidFill>
                <a:effectLst/>
              </a:endParaRPr>
            </a:p>
          </p:txBody>
        </p:sp>
      </p:grpSp>
      <p:sp>
        <p:nvSpPr>
          <p:cNvPr id="57" name="Chevron 56"/>
          <p:cNvSpPr/>
          <p:nvPr/>
        </p:nvSpPr>
        <p:spPr bwMode="auto">
          <a:xfrm>
            <a:off x="6230621" y="1454731"/>
            <a:ext cx="2689274" cy="5154444"/>
          </a:xfrm>
          <a:prstGeom prst="chevron">
            <a:avLst>
              <a:gd name="adj" fmla="val 42593"/>
            </a:avLst>
          </a:prstGeom>
          <a:solidFill>
            <a:srgbClr val="D7D7D7"/>
          </a:solidFill>
          <a:ln w="9525" cap="flat" cmpd="sng" algn="ctr">
            <a:noFill/>
            <a:prstDash val="solid"/>
          </a:ln>
          <a:effectLst/>
        </p:spPr>
        <p:txBody>
          <a:bodyPr lIns="119332" tIns="59666" rIns="119332" bIns="59666" rtlCol="0" anchor="ctr"/>
          <a:lstStyle/>
          <a:p>
            <a:pPr defTabSz="896386"/>
            <a:endParaRPr lang="en-US" sz="1372" kern="0" dirty="0">
              <a:solidFill>
                <a:srgbClr val="FFFFFF"/>
              </a:solidFill>
            </a:endParaRPr>
          </a:p>
        </p:txBody>
      </p:sp>
      <p:sp>
        <p:nvSpPr>
          <p:cNvPr id="72" name="Freeform 71"/>
          <p:cNvSpPr/>
          <p:nvPr/>
        </p:nvSpPr>
        <p:spPr bwMode="auto">
          <a:xfrm>
            <a:off x="0" y="1454064"/>
            <a:ext cx="7799364" cy="5156891"/>
          </a:xfrm>
          <a:custGeom>
            <a:avLst/>
            <a:gdLst>
              <a:gd name="connsiteX0" fmla="*/ 0 w 7955757"/>
              <a:gd name="connsiteY0" fmla="*/ 0 h 5260297"/>
              <a:gd name="connsiteX1" fmla="*/ 2103438 w 7955757"/>
              <a:gd name="connsiteY1" fmla="*/ 0 h 5260297"/>
              <a:gd name="connsiteX2" fmla="*/ 2103438 w 7955757"/>
              <a:gd name="connsiteY2" fmla="*/ 1 h 5260297"/>
              <a:gd name="connsiteX3" fmla="*/ 6778641 w 7955757"/>
              <a:gd name="connsiteY3" fmla="*/ 1 h 5260297"/>
              <a:gd name="connsiteX4" fmla="*/ 7955757 w 7955757"/>
              <a:gd name="connsiteY4" fmla="*/ 2628902 h 5260297"/>
              <a:gd name="connsiteX5" fmla="*/ 6778641 w 7955757"/>
              <a:gd name="connsiteY5" fmla="*/ 5257802 h 5260297"/>
              <a:gd name="connsiteX6" fmla="*/ 2103438 w 7955757"/>
              <a:gd name="connsiteY6" fmla="*/ 5257802 h 5260297"/>
              <a:gd name="connsiteX7" fmla="*/ 2103438 w 7955757"/>
              <a:gd name="connsiteY7" fmla="*/ 5260297 h 5260297"/>
              <a:gd name="connsiteX8" fmla="*/ 0 w 7955757"/>
              <a:gd name="connsiteY8" fmla="*/ 5260297 h 5260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955757" h="5260297">
                <a:moveTo>
                  <a:pt x="0" y="0"/>
                </a:moveTo>
                <a:lnTo>
                  <a:pt x="2103438" y="0"/>
                </a:lnTo>
                <a:lnTo>
                  <a:pt x="2103438" y="1"/>
                </a:lnTo>
                <a:lnTo>
                  <a:pt x="6778641" y="1"/>
                </a:lnTo>
                <a:lnTo>
                  <a:pt x="7955757" y="2628902"/>
                </a:lnTo>
                <a:lnTo>
                  <a:pt x="6778641" y="5257802"/>
                </a:lnTo>
                <a:lnTo>
                  <a:pt x="2103438" y="5257802"/>
                </a:lnTo>
                <a:lnTo>
                  <a:pt x="2103438" y="5260297"/>
                </a:lnTo>
                <a:lnTo>
                  <a:pt x="0" y="5260297"/>
                </a:lnTo>
                <a:close/>
              </a:path>
            </a:pathLst>
          </a:cu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20" name="Group 19"/>
          <p:cNvGrpSpPr/>
          <p:nvPr/>
        </p:nvGrpSpPr>
        <p:grpSpPr>
          <a:xfrm>
            <a:off x="-348610" y="296183"/>
            <a:ext cx="1813082" cy="899537"/>
            <a:chOff x="-355601" y="301625"/>
            <a:chExt cx="1849438" cy="917575"/>
          </a:xfrm>
        </p:grpSpPr>
        <p:sp>
          <p:nvSpPr>
            <p:cNvPr id="78" name="Freeform 5"/>
            <p:cNvSpPr>
              <a:spLocks/>
            </p:cNvSpPr>
            <p:nvPr/>
          </p:nvSpPr>
          <p:spPr bwMode="auto">
            <a:xfrm>
              <a:off x="-355601" y="301625"/>
              <a:ext cx="1849438" cy="917575"/>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rgbClr val="01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rgbClr val="404040"/>
                </a:solidFill>
              </a:endParaRPr>
            </a:p>
          </p:txBody>
        </p:sp>
        <p:pic>
          <p:nvPicPr>
            <p:cNvPr id="83" name="Picture 82"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875" y="373940"/>
              <a:ext cx="766762" cy="772944"/>
            </a:xfrm>
            <a:prstGeom prst="rect">
              <a:avLst/>
            </a:prstGeom>
          </p:spPr>
        </p:pic>
      </p:grpSp>
      <p:pic>
        <p:nvPicPr>
          <p:cNvPr id="4" name="Picture 3"/>
          <p:cNvPicPr>
            <a:picLocks noChangeAspect="1"/>
          </p:cNvPicPr>
          <p:nvPr/>
        </p:nvPicPr>
        <p:blipFill>
          <a:blip r:embed="rId4"/>
          <a:stretch>
            <a:fillRect/>
          </a:stretch>
        </p:blipFill>
        <p:spPr>
          <a:xfrm>
            <a:off x="3863788" y="2095045"/>
            <a:ext cx="2830446" cy="3877322"/>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254" y="2095045"/>
            <a:ext cx="2844436" cy="3873629"/>
          </a:xfrm>
          <a:prstGeom prst="rect">
            <a:avLst/>
          </a:prstGeom>
        </p:spPr>
      </p:pic>
      <p:pic>
        <p:nvPicPr>
          <p:cNvPr id="8" name="Picture 7"/>
          <p:cNvPicPr>
            <a:picLocks noChangeAspect="1"/>
          </p:cNvPicPr>
          <p:nvPr/>
        </p:nvPicPr>
        <p:blipFill>
          <a:blip r:embed="rId6"/>
          <a:stretch>
            <a:fillRect/>
          </a:stretch>
        </p:blipFill>
        <p:spPr>
          <a:xfrm>
            <a:off x="2652345" y="3777909"/>
            <a:ext cx="1545708" cy="578938"/>
          </a:xfrm>
          <a:prstGeom prst="rect">
            <a:avLst/>
          </a:prstGeom>
        </p:spPr>
      </p:pic>
    </p:spTree>
    <p:extLst>
      <p:ext uri="{BB962C8B-B14F-4D97-AF65-F5344CB8AC3E}">
        <p14:creationId xmlns:p14="http://schemas.microsoft.com/office/powerpoint/2010/main" val="30827499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10" presetClass="entr" presetSubtype="0" fill="hold"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7"/>
          <p:cNvSpPr txBox="1">
            <a:spLocks/>
          </p:cNvSpPr>
          <p:nvPr/>
        </p:nvSpPr>
        <p:spPr>
          <a:xfrm>
            <a:off x="1508050" y="289958"/>
            <a:ext cx="10385143" cy="899537"/>
          </a:xfrm>
          <a:prstGeom prst="rect">
            <a:avLst/>
          </a:prstGeom>
        </p:spPr>
        <p:txBody>
          <a:bodyPr vert="horz" wrap="square" lIns="143428" tIns="89642" rIns="143428" bIns="89642"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r>
              <a:rPr lang="en-US" sz="4705" spc="-100" dirty="0">
                <a:gradFill>
                  <a:gsLst>
                    <a:gs pos="1250">
                      <a:srgbClr val="404040"/>
                    </a:gs>
                    <a:gs pos="100000">
                      <a:srgbClr val="404040"/>
                    </a:gs>
                  </a:gsLst>
                  <a:lin ang="5400000" scaled="0"/>
                </a:gradFill>
              </a:rPr>
              <a:t>Facial Verification</a:t>
            </a:r>
          </a:p>
        </p:txBody>
      </p:sp>
      <p:grpSp>
        <p:nvGrpSpPr>
          <p:cNvPr id="11" name="Group 10"/>
          <p:cNvGrpSpPr/>
          <p:nvPr/>
        </p:nvGrpSpPr>
        <p:grpSpPr>
          <a:xfrm>
            <a:off x="-348610" y="296183"/>
            <a:ext cx="1813082" cy="899537"/>
            <a:chOff x="-355601" y="301625"/>
            <a:chExt cx="1849438" cy="917575"/>
          </a:xfrm>
        </p:grpSpPr>
        <p:sp>
          <p:nvSpPr>
            <p:cNvPr id="14" name="Freeform 5"/>
            <p:cNvSpPr>
              <a:spLocks/>
            </p:cNvSpPr>
            <p:nvPr/>
          </p:nvSpPr>
          <p:spPr bwMode="auto">
            <a:xfrm>
              <a:off x="-355601" y="301625"/>
              <a:ext cx="1849438" cy="917575"/>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rgbClr val="01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rgbClr val="404040"/>
                </a:solidFill>
              </a:endParaRPr>
            </a:p>
          </p:txBody>
        </p:sp>
        <p:pic>
          <p:nvPicPr>
            <p:cNvPr id="15" name="Picture 14"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875" y="373940"/>
              <a:ext cx="766762" cy="772944"/>
            </a:xfrm>
            <a:prstGeom prst="rect">
              <a:avLst/>
            </a:prstGeom>
          </p:spPr>
        </p:pic>
      </p:grpSp>
      <p:sp>
        <p:nvSpPr>
          <p:cNvPr id="51" name="Half Frame 50"/>
          <p:cNvSpPr/>
          <p:nvPr/>
        </p:nvSpPr>
        <p:spPr bwMode="auto">
          <a:xfrm flipH="1">
            <a:off x="6312636" y="3330059"/>
            <a:ext cx="278196" cy="278196"/>
          </a:xfrm>
          <a:prstGeom prst="halfFram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kern="0" dirty="0">
              <a:gradFill>
                <a:gsLst>
                  <a:gs pos="0">
                    <a:srgbClr val="FFFFFF"/>
                  </a:gs>
                  <a:gs pos="100000">
                    <a:srgbClr val="FFFFFF"/>
                  </a:gs>
                </a:gsLst>
                <a:lin ang="5400000" scaled="0"/>
              </a:gradFill>
              <a:ea typeface="Segoe UI" pitchFamily="34" charset="0"/>
              <a:cs typeface="Segoe UI" pitchFamily="34" charset="0"/>
            </a:endParaRPr>
          </a:p>
        </p:txBody>
      </p:sp>
      <p:sp>
        <p:nvSpPr>
          <p:cNvPr id="52" name="Half Frame 51"/>
          <p:cNvSpPr/>
          <p:nvPr/>
        </p:nvSpPr>
        <p:spPr bwMode="auto">
          <a:xfrm flipV="1">
            <a:off x="4303150" y="5332105"/>
            <a:ext cx="278196" cy="278196"/>
          </a:xfrm>
          <a:prstGeom prst="halfFram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kern="0" dirty="0">
              <a:gradFill>
                <a:gsLst>
                  <a:gs pos="0">
                    <a:srgbClr val="FFFFFF"/>
                  </a:gs>
                  <a:gs pos="100000">
                    <a:srgbClr val="FFFFFF"/>
                  </a:gs>
                </a:gsLst>
                <a:lin ang="5400000" scaled="0"/>
              </a:gradFill>
              <a:ea typeface="Segoe UI" pitchFamily="34" charset="0"/>
              <a:cs typeface="Segoe UI" pitchFamily="34" charset="0"/>
            </a:endParaRPr>
          </a:p>
        </p:txBody>
      </p:sp>
      <p:sp>
        <p:nvSpPr>
          <p:cNvPr id="53" name="Half Frame 52"/>
          <p:cNvSpPr/>
          <p:nvPr/>
        </p:nvSpPr>
        <p:spPr bwMode="auto">
          <a:xfrm flipH="1" flipV="1">
            <a:off x="6312636" y="5332105"/>
            <a:ext cx="278196" cy="278196"/>
          </a:xfrm>
          <a:prstGeom prst="halfFram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kern="0" dirty="0">
              <a:gradFill>
                <a:gsLst>
                  <a:gs pos="0">
                    <a:srgbClr val="FFFFFF"/>
                  </a:gs>
                  <a:gs pos="100000">
                    <a:srgbClr val="FFFFFF"/>
                  </a:gs>
                </a:gsLst>
                <a:lin ang="5400000" scaled="0"/>
              </a:gradFill>
              <a:ea typeface="Segoe UI" pitchFamily="34" charset="0"/>
              <a:cs typeface="Segoe UI" pitchFamily="34" charset="0"/>
            </a:endParaRPr>
          </a:p>
        </p:txBody>
      </p:sp>
      <p:sp>
        <p:nvSpPr>
          <p:cNvPr id="88" name="TextBox 87"/>
          <p:cNvSpPr txBox="1"/>
          <p:nvPr/>
        </p:nvSpPr>
        <p:spPr>
          <a:xfrm>
            <a:off x="5564922" y="4248252"/>
            <a:ext cx="417074" cy="561211"/>
          </a:xfrm>
          <a:prstGeom prst="rect">
            <a:avLst/>
          </a:prstGeom>
          <a:noFill/>
        </p:spPr>
        <p:txBody>
          <a:bodyPr wrap="none" lIns="179285" tIns="143428" rIns="179285" bIns="143428" rtlCol="0">
            <a:spAutoFit/>
          </a:bodyPr>
          <a:lstStyle/>
          <a:p>
            <a:pPr defTabSz="896386">
              <a:lnSpc>
                <a:spcPct val="90000"/>
              </a:lnSpc>
              <a:spcAft>
                <a:spcPts val="588"/>
              </a:spcAft>
            </a:pPr>
            <a:r>
              <a:rPr lang="en-US" sz="1961" kern="0" dirty="0">
                <a:solidFill>
                  <a:schemeClr val="bg1"/>
                </a:solidFill>
              </a:rPr>
              <a:t>.</a:t>
            </a:r>
          </a:p>
        </p:txBody>
      </p:sp>
      <p:sp>
        <p:nvSpPr>
          <p:cNvPr id="103" name="TextBox 102"/>
          <p:cNvSpPr txBox="1"/>
          <p:nvPr/>
        </p:nvSpPr>
        <p:spPr>
          <a:xfrm>
            <a:off x="4911933" y="3915273"/>
            <a:ext cx="417074" cy="561211"/>
          </a:xfrm>
          <a:prstGeom prst="rect">
            <a:avLst/>
          </a:prstGeom>
          <a:noFill/>
        </p:spPr>
        <p:txBody>
          <a:bodyPr wrap="none" lIns="179285" tIns="143428" rIns="179285" bIns="143428" rtlCol="0">
            <a:spAutoFit/>
          </a:bodyPr>
          <a:lstStyle/>
          <a:p>
            <a:pPr defTabSz="896386">
              <a:lnSpc>
                <a:spcPct val="90000"/>
              </a:lnSpc>
              <a:spcAft>
                <a:spcPts val="588"/>
              </a:spcAft>
            </a:pPr>
            <a:r>
              <a:rPr lang="en-US" sz="1961" kern="0" dirty="0">
                <a:solidFill>
                  <a:schemeClr val="bg1"/>
                </a:solidFill>
              </a:rPr>
              <a:t>.</a:t>
            </a:r>
          </a:p>
        </p:txBody>
      </p:sp>
      <p:sp>
        <p:nvSpPr>
          <p:cNvPr id="105" name="TextBox 104"/>
          <p:cNvSpPr txBox="1"/>
          <p:nvPr/>
        </p:nvSpPr>
        <p:spPr>
          <a:xfrm>
            <a:off x="5047078" y="3897923"/>
            <a:ext cx="417074" cy="561211"/>
          </a:xfrm>
          <a:prstGeom prst="rect">
            <a:avLst/>
          </a:prstGeom>
          <a:noFill/>
        </p:spPr>
        <p:txBody>
          <a:bodyPr wrap="none" lIns="179285" tIns="143428" rIns="179285" bIns="143428" rtlCol="0">
            <a:spAutoFit/>
          </a:bodyPr>
          <a:lstStyle/>
          <a:p>
            <a:pPr defTabSz="896386">
              <a:lnSpc>
                <a:spcPct val="90000"/>
              </a:lnSpc>
              <a:spcAft>
                <a:spcPts val="588"/>
              </a:spcAft>
            </a:pPr>
            <a:r>
              <a:rPr lang="en-US" sz="1961" kern="0" dirty="0">
                <a:solidFill>
                  <a:schemeClr val="bg1"/>
                </a:solidFill>
              </a:rPr>
              <a:t>.</a:t>
            </a:r>
          </a:p>
        </p:txBody>
      </p:sp>
      <p:sp>
        <p:nvSpPr>
          <p:cNvPr id="106" name="TextBox 105"/>
          <p:cNvSpPr txBox="1"/>
          <p:nvPr/>
        </p:nvSpPr>
        <p:spPr>
          <a:xfrm>
            <a:off x="4863213" y="3889941"/>
            <a:ext cx="417074" cy="561211"/>
          </a:xfrm>
          <a:prstGeom prst="rect">
            <a:avLst/>
          </a:prstGeom>
          <a:noFill/>
        </p:spPr>
        <p:txBody>
          <a:bodyPr wrap="none" lIns="179285" tIns="143428" rIns="179285" bIns="143428" rtlCol="0">
            <a:spAutoFit/>
          </a:bodyPr>
          <a:lstStyle/>
          <a:p>
            <a:pPr defTabSz="896386">
              <a:lnSpc>
                <a:spcPct val="90000"/>
              </a:lnSpc>
              <a:spcAft>
                <a:spcPts val="588"/>
              </a:spcAft>
            </a:pPr>
            <a:r>
              <a:rPr lang="en-US" sz="1961" kern="0" dirty="0">
                <a:solidFill>
                  <a:schemeClr val="bg1"/>
                </a:solidFill>
              </a:rPr>
              <a:t>.</a:t>
            </a:r>
          </a:p>
        </p:txBody>
      </p:sp>
      <p:sp>
        <p:nvSpPr>
          <p:cNvPr id="107" name="TextBox 106"/>
          <p:cNvSpPr txBox="1"/>
          <p:nvPr/>
        </p:nvSpPr>
        <p:spPr>
          <a:xfrm>
            <a:off x="5012703" y="3828198"/>
            <a:ext cx="417074" cy="561211"/>
          </a:xfrm>
          <a:prstGeom prst="rect">
            <a:avLst/>
          </a:prstGeom>
          <a:noFill/>
        </p:spPr>
        <p:txBody>
          <a:bodyPr wrap="none" lIns="179285" tIns="143428" rIns="179285" bIns="143428" rtlCol="0">
            <a:spAutoFit/>
          </a:bodyPr>
          <a:lstStyle/>
          <a:p>
            <a:pPr defTabSz="896386">
              <a:lnSpc>
                <a:spcPct val="90000"/>
              </a:lnSpc>
              <a:spcAft>
                <a:spcPts val="588"/>
              </a:spcAft>
            </a:pPr>
            <a:r>
              <a:rPr lang="en-US" sz="1961" kern="0" dirty="0">
                <a:solidFill>
                  <a:schemeClr val="bg1"/>
                </a:solidFill>
              </a:rPr>
              <a:t>.</a:t>
            </a:r>
          </a:p>
        </p:txBody>
      </p:sp>
      <p:sp>
        <p:nvSpPr>
          <p:cNvPr id="108" name="TextBox 107"/>
          <p:cNvSpPr txBox="1"/>
          <p:nvPr/>
        </p:nvSpPr>
        <p:spPr>
          <a:xfrm>
            <a:off x="5170855" y="3780838"/>
            <a:ext cx="417074" cy="561211"/>
          </a:xfrm>
          <a:prstGeom prst="rect">
            <a:avLst/>
          </a:prstGeom>
          <a:noFill/>
        </p:spPr>
        <p:txBody>
          <a:bodyPr wrap="none" lIns="179285" tIns="143428" rIns="179285" bIns="143428" rtlCol="0">
            <a:spAutoFit/>
          </a:bodyPr>
          <a:lstStyle/>
          <a:p>
            <a:pPr defTabSz="896386">
              <a:lnSpc>
                <a:spcPct val="90000"/>
              </a:lnSpc>
              <a:spcAft>
                <a:spcPts val="588"/>
              </a:spcAft>
            </a:pPr>
            <a:r>
              <a:rPr lang="en-US" sz="1961" kern="0" dirty="0">
                <a:solidFill>
                  <a:schemeClr val="bg1"/>
                </a:solidFill>
              </a:rPr>
              <a:t>.</a:t>
            </a:r>
          </a:p>
        </p:txBody>
      </p:sp>
      <p:sp>
        <p:nvSpPr>
          <p:cNvPr id="109" name="TextBox 108"/>
          <p:cNvSpPr txBox="1"/>
          <p:nvPr/>
        </p:nvSpPr>
        <p:spPr>
          <a:xfrm>
            <a:off x="5358469" y="3766455"/>
            <a:ext cx="417074" cy="561211"/>
          </a:xfrm>
          <a:prstGeom prst="rect">
            <a:avLst/>
          </a:prstGeom>
          <a:noFill/>
        </p:spPr>
        <p:txBody>
          <a:bodyPr wrap="none" lIns="179285" tIns="143428" rIns="179285" bIns="143428" rtlCol="0">
            <a:spAutoFit/>
          </a:bodyPr>
          <a:lstStyle/>
          <a:p>
            <a:pPr defTabSz="896386">
              <a:lnSpc>
                <a:spcPct val="90000"/>
              </a:lnSpc>
              <a:spcAft>
                <a:spcPts val="588"/>
              </a:spcAft>
            </a:pPr>
            <a:r>
              <a:rPr lang="en-US" sz="1961" kern="0" dirty="0">
                <a:solidFill>
                  <a:schemeClr val="bg1"/>
                </a:solidFill>
              </a:rPr>
              <a:t>.</a:t>
            </a:r>
          </a:p>
        </p:txBody>
      </p:sp>
      <p:pic>
        <p:nvPicPr>
          <p:cNvPr id="3" name="Picture 2"/>
          <p:cNvPicPr>
            <a:picLocks noChangeAspect="1"/>
          </p:cNvPicPr>
          <p:nvPr/>
        </p:nvPicPr>
        <p:blipFill>
          <a:blip r:embed="rId4"/>
          <a:stretch>
            <a:fillRect/>
          </a:stretch>
        </p:blipFill>
        <p:spPr>
          <a:xfrm>
            <a:off x="741450" y="1347147"/>
            <a:ext cx="10734671" cy="5402570"/>
          </a:xfrm>
          <a:prstGeom prst="rect">
            <a:avLst/>
          </a:prstGeom>
        </p:spPr>
      </p:pic>
    </p:spTree>
    <p:extLst>
      <p:ext uri="{BB962C8B-B14F-4D97-AF65-F5344CB8AC3E}">
        <p14:creationId xmlns:p14="http://schemas.microsoft.com/office/powerpoint/2010/main" val="17883312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4721794" y="2517216"/>
            <a:ext cx="8112956" cy="782009"/>
          </a:xfrm>
        </p:spPr>
        <p:txBody>
          <a:bodyPr/>
          <a:lstStyle/>
          <a:p>
            <a:pPr marL="0" indent="0">
              <a:buNone/>
            </a:pPr>
            <a:r>
              <a:rPr lang="en-US" sz="4313" kern="0" dirty="0">
                <a:solidFill>
                  <a:schemeClr val="tx1"/>
                </a:solidFill>
              </a:rPr>
              <a:t>Speech and Text APIs </a:t>
            </a:r>
          </a:p>
        </p:txBody>
      </p:sp>
      <p:sp>
        <p:nvSpPr>
          <p:cNvPr id="22" name="Parallelogram 21"/>
          <p:cNvSpPr/>
          <p:nvPr/>
        </p:nvSpPr>
        <p:spPr bwMode="auto">
          <a:xfrm>
            <a:off x="2215986" y="1878932"/>
            <a:ext cx="2435536" cy="3062785"/>
          </a:xfrm>
          <a:prstGeom prst="parallelogram">
            <a:avLst>
              <a:gd name="adj" fmla="val 55592"/>
            </a:avLst>
          </a:prstGeom>
          <a:solidFill>
            <a:srgbClr val="D7D7D7"/>
          </a:solidFill>
          <a:ln w="9525" cap="flat" cmpd="sng" algn="ctr">
            <a:noFill/>
            <a:prstDash val="solid"/>
          </a:ln>
          <a:effectLst/>
        </p:spPr>
        <p:txBody>
          <a:bodyPr lIns="119332" tIns="59666" rIns="119332" bIns="59666" rtlCol="0" anchor="ctr"/>
          <a:lstStyle/>
          <a:p>
            <a:pPr defTabSz="896386"/>
            <a:endParaRPr lang="en-US" sz="1372" kern="0" dirty="0">
              <a:solidFill>
                <a:srgbClr val="FFFFFF"/>
              </a:solidFill>
            </a:endParaRPr>
          </a:p>
        </p:txBody>
      </p:sp>
      <p:grpSp>
        <p:nvGrpSpPr>
          <p:cNvPr id="5" name="Group 4"/>
          <p:cNvGrpSpPr/>
          <p:nvPr/>
        </p:nvGrpSpPr>
        <p:grpSpPr>
          <a:xfrm>
            <a:off x="-17119" y="1878932"/>
            <a:ext cx="3592122" cy="3062785"/>
            <a:chOff x="-17463" y="1916112"/>
            <a:chExt cx="3664152" cy="3124200"/>
          </a:xfrm>
        </p:grpSpPr>
        <p:sp>
          <p:nvSpPr>
            <p:cNvPr id="24" name="Flowchart: Process 8"/>
            <p:cNvSpPr/>
            <p:nvPr/>
          </p:nvSpPr>
          <p:spPr bwMode="auto">
            <a:xfrm flipH="1" flipV="1">
              <a:off x="-17463" y="1916112"/>
              <a:ext cx="3664152" cy="312420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127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78 w 10000"/>
                <a:gd name="connsiteY4" fmla="*/ 0 h 10000"/>
                <a:gd name="connsiteX0" fmla="*/ 126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68 w 10000"/>
                <a:gd name="connsiteY4" fmla="*/ 0 h 10000"/>
                <a:gd name="connsiteX0" fmla="*/ 3729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372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3729" y="0"/>
                  </a:moveTo>
                  <a:lnTo>
                    <a:pt x="10000" y="0"/>
                  </a:lnTo>
                  <a:lnTo>
                    <a:pt x="10000" y="10000"/>
                  </a:lnTo>
                  <a:lnTo>
                    <a:pt x="0" y="10000"/>
                  </a:lnTo>
                  <a:lnTo>
                    <a:pt x="3729" y="0"/>
                  </a:lnTo>
                  <a:close/>
                </a:path>
              </a:pathLst>
            </a:cu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kern="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4"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2236" y="2867991"/>
              <a:ext cx="1569140" cy="1220442"/>
            </a:xfrm>
            <a:prstGeom prst="rect">
              <a:avLst/>
            </a:prstGeom>
          </p:spPr>
        </p:pic>
      </p:grpSp>
    </p:spTree>
    <p:extLst>
      <p:ext uri="{BB962C8B-B14F-4D97-AF65-F5344CB8AC3E}">
        <p14:creationId xmlns:p14="http://schemas.microsoft.com/office/powerpoint/2010/main" val="9316795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100"/>
                                  </p:stCondLst>
                                  <p:childTnLst>
                                    <p:set>
                                      <p:cBhvr>
                                        <p:cTn id="10" dur="1" fill="hold">
                                          <p:stCondLst>
                                            <p:cond delay="0"/>
                                          </p:stCondLst>
                                        </p:cTn>
                                        <p:tgtEl>
                                          <p:spTgt spid="22"/>
                                        </p:tgtEl>
                                        <p:attrNameLst>
                                          <p:attrName>style.visibility</p:attrName>
                                        </p:attrNameLst>
                                      </p:cBhvr>
                                      <p:to>
                                        <p:strVal val="visible"/>
                                      </p:to>
                                    </p:set>
                                    <p:anim calcmode="lin" valueType="num">
                                      <p:cBhvr additive="base">
                                        <p:cTn id="11" dur="500" fill="hold"/>
                                        <p:tgtEl>
                                          <p:spTgt spid="22"/>
                                        </p:tgtEl>
                                        <p:attrNameLst>
                                          <p:attrName>ppt_x</p:attrName>
                                        </p:attrNameLst>
                                      </p:cBhvr>
                                      <p:tavLst>
                                        <p:tav tm="0">
                                          <p:val>
                                            <p:strVal val="0-#ppt_w/2"/>
                                          </p:val>
                                        </p:tav>
                                        <p:tav tm="100000">
                                          <p:val>
                                            <p:strVal val="#ppt_x"/>
                                          </p:val>
                                        </p:tav>
                                      </p:tavLst>
                                    </p:anim>
                                    <p:anim calcmode="lin" valueType="num">
                                      <p:cBhvr additive="base">
                                        <p:cTn id="12" dur="500" fill="hold"/>
                                        <p:tgtEl>
                                          <p:spTgt spid="22"/>
                                        </p:tgtEl>
                                        <p:attrNameLst>
                                          <p:attrName>ppt_y</p:attrName>
                                        </p:attrNameLst>
                                      </p:cBhvr>
                                      <p:tavLst>
                                        <p:tav tm="0">
                                          <p:val>
                                            <p:strVal val="#ppt_y"/>
                                          </p:val>
                                        </p:tav>
                                        <p:tav tm="100000">
                                          <p:val>
                                            <p:strVal val="#ppt_y"/>
                                          </p:val>
                                        </p:tav>
                                      </p:tavLst>
                                    </p:anim>
                                  </p:childTnLst>
                                </p:cTn>
                              </p:par>
                              <p:par>
                                <p:cTn id="13" presetID="10" presetClass="entr" presetSubtype="0" fill="hold" grpId="0" nodeType="withEffect">
                                  <p:stCondLst>
                                    <p:cond delay="25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par>
                                <p:cTn id="16" presetID="42" presetClass="path" presetSubtype="0" decel="100000" fill="hold" grpId="1" nodeType="withEffect">
                                  <p:stCondLst>
                                    <p:cond delay="250"/>
                                  </p:stCondLst>
                                  <p:childTnLst>
                                    <p:animMotion origin="layout" path="M -0.01862 0.00024 L -1.875E-6 -4.07407E-6 " pathEditMode="relative" rAng="0" ptsTypes="AA">
                                      <p:cBhvr>
                                        <p:cTn id="17" dur="500" fill="hold"/>
                                        <p:tgtEl>
                                          <p:spTgt spid="3"/>
                                        </p:tgtEl>
                                        <p:attrNameLst>
                                          <p:attrName>ppt_x</p:attrName>
                                          <p:attrName>ppt_y</p:attrName>
                                        </p:attrNameLst>
                                      </p:cBhvr>
                                      <p:rCtr x="92400" y="-23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22"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3611" y="5509026"/>
            <a:ext cx="735132" cy="555831"/>
          </a:xfrm>
          <a:prstGeom prst="rect">
            <a:avLst/>
          </a:prstGeom>
        </p:spPr>
      </p:pic>
      <p:sp>
        <p:nvSpPr>
          <p:cNvPr id="62" name="Freeform 17"/>
          <p:cNvSpPr>
            <a:spLocks noChangeAspect="1"/>
          </p:cNvSpPr>
          <p:nvPr/>
        </p:nvSpPr>
        <p:spPr bwMode="auto">
          <a:xfrm>
            <a:off x="8954910" y="1527292"/>
            <a:ext cx="1949530" cy="2047160"/>
          </a:xfrm>
          <a:custGeom>
            <a:avLst/>
            <a:gdLst>
              <a:gd name="T0" fmla="*/ 26 w 997"/>
              <a:gd name="T1" fmla="*/ 1048 h 1048"/>
              <a:gd name="T2" fmla="*/ 123 w 997"/>
              <a:gd name="T3" fmla="*/ 725 h 1048"/>
              <a:gd name="T4" fmla="*/ 272 w 997"/>
              <a:gd name="T5" fmla="*/ 673 h 1048"/>
              <a:gd name="T6" fmla="*/ 382 w 997"/>
              <a:gd name="T7" fmla="*/ 621 h 1048"/>
              <a:gd name="T8" fmla="*/ 395 w 997"/>
              <a:gd name="T9" fmla="*/ 537 h 1048"/>
              <a:gd name="T10" fmla="*/ 343 w 997"/>
              <a:gd name="T11" fmla="*/ 408 h 1048"/>
              <a:gd name="T12" fmla="*/ 311 w 997"/>
              <a:gd name="T13" fmla="*/ 356 h 1048"/>
              <a:gd name="T14" fmla="*/ 324 w 997"/>
              <a:gd name="T15" fmla="*/ 278 h 1048"/>
              <a:gd name="T16" fmla="*/ 317 w 997"/>
              <a:gd name="T17" fmla="*/ 233 h 1048"/>
              <a:gd name="T18" fmla="*/ 376 w 997"/>
              <a:gd name="T19" fmla="*/ 84 h 1048"/>
              <a:gd name="T20" fmla="*/ 460 w 997"/>
              <a:gd name="T21" fmla="*/ 26 h 1048"/>
              <a:gd name="T22" fmla="*/ 453 w 997"/>
              <a:gd name="T23" fmla="*/ 58 h 1048"/>
              <a:gd name="T24" fmla="*/ 512 w 997"/>
              <a:gd name="T25" fmla="*/ 0 h 1048"/>
              <a:gd name="T26" fmla="*/ 512 w 997"/>
              <a:gd name="T27" fmla="*/ 13 h 1048"/>
              <a:gd name="T28" fmla="*/ 518 w 997"/>
              <a:gd name="T29" fmla="*/ 46 h 1048"/>
              <a:gd name="T30" fmla="*/ 518 w 997"/>
              <a:gd name="T31" fmla="*/ 46 h 1048"/>
              <a:gd name="T32" fmla="*/ 518 w 997"/>
              <a:gd name="T33" fmla="*/ 33 h 1048"/>
              <a:gd name="T34" fmla="*/ 563 w 997"/>
              <a:gd name="T35" fmla="*/ 46 h 1048"/>
              <a:gd name="T36" fmla="*/ 622 w 997"/>
              <a:gd name="T37" fmla="*/ 84 h 1048"/>
              <a:gd name="T38" fmla="*/ 680 w 997"/>
              <a:gd name="T39" fmla="*/ 220 h 1048"/>
              <a:gd name="T40" fmla="*/ 680 w 997"/>
              <a:gd name="T41" fmla="*/ 278 h 1048"/>
              <a:gd name="T42" fmla="*/ 699 w 997"/>
              <a:gd name="T43" fmla="*/ 356 h 1048"/>
              <a:gd name="T44" fmla="*/ 674 w 997"/>
              <a:gd name="T45" fmla="*/ 395 h 1048"/>
              <a:gd name="T46" fmla="*/ 602 w 997"/>
              <a:gd name="T47" fmla="*/ 537 h 1048"/>
              <a:gd name="T48" fmla="*/ 615 w 997"/>
              <a:gd name="T49" fmla="*/ 621 h 1048"/>
              <a:gd name="T50" fmla="*/ 615 w 997"/>
              <a:gd name="T51" fmla="*/ 621 h 1048"/>
              <a:gd name="T52" fmla="*/ 725 w 997"/>
              <a:gd name="T53" fmla="*/ 673 h 1048"/>
              <a:gd name="T54" fmla="*/ 874 w 997"/>
              <a:gd name="T55" fmla="*/ 725 h 1048"/>
              <a:gd name="T56" fmla="*/ 971 w 997"/>
              <a:gd name="T57" fmla="*/ 1048 h 1048"/>
              <a:gd name="T58" fmla="*/ 26 w 997"/>
              <a:gd name="T59" fmla="*/ 1048 h 1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97" h="1048">
                <a:moveTo>
                  <a:pt x="26" y="1048"/>
                </a:moveTo>
                <a:cubicBezTo>
                  <a:pt x="26" y="1048"/>
                  <a:pt x="0" y="789"/>
                  <a:pt x="123" y="725"/>
                </a:cubicBezTo>
                <a:cubicBezTo>
                  <a:pt x="201" y="686"/>
                  <a:pt x="175" y="712"/>
                  <a:pt x="272" y="673"/>
                </a:cubicBezTo>
                <a:cubicBezTo>
                  <a:pt x="337" y="641"/>
                  <a:pt x="369" y="621"/>
                  <a:pt x="382" y="621"/>
                </a:cubicBezTo>
                <a:cubicBezTo>
                  <a:pt x="382" y="608"/>
                  <a:pt x="395" y="537"/>
                  <a:pt x="395" y="537"/>
                </a:cubicBezTo>
                <a:cubicBezTo>
                  <a:pt x="395" y="537"/>
                  <a:pt x="356" y="485"/>
                  <a:pt x="343" y="408"/>
                </a:cubicBezTo>
                <a:cubicBezTo>
                  <a:pt x="343" y="408"/>
                  <a:pt x="311" y="414"/>
                  <a:pt x="311" y="356"/>
                </a:cubicBezTo>
                <a:cubicBezTo>
                  <a:pt x="311" y="311"/>
                  <a:pt x="291" y="291"/>
                  <a:pt x="324" y="278"/>
                </a:cubicBezTo>
                <a:cubicBezTo>
                  <a:pt x="324" y="278"/>
                  <a:pt x="317" y="259"/>
                  <a:pt x="317" y="233"/>
                </a:cubicBezTo>
                <a:cubicBezTo>
                  <a:pt x="317" y="194"/>
                  <a:pt x="304" y="130"/>
                  <a:pt x="376" y="84"/>
                </a:cubicBezTo>
                <a:cubicBezTo>
                  <a:pt x="453" y="33"/>
                  <a:pt x="460" y="26"/>
                  <a:pt x="460" y="26"/>
                </a:cubicBezTo>
                <a:cubicBezTo>
                  <a:pt x="460" y="26"/>
                  <a:pt x="460" y="26"/>
                  <a:pt x="453" y="58"/>
                </a:cubicBezTo>
                <a:cubicBezTo>
                  <a:pt x="453" y="58"/>
                  <a:pt x="479" y="26"/>
                  <a:pt x="512" y="0"/>
                </a:cubicBezTo>
                <a:cubicBezTo>
                  <a:pt x="512" y="0"/>
                  <a:pt x="512" y="0"/>
                  <a:pt x="512" y="13"/>
                </a:cubicBezTo>
                <a:cubicBezTo>
                  <a:pt x="512" y="20"/>
                  <a:pt x="512" y="39"/>
                  <a:pt x="518" y="46"/>
                </a:cubicBezTo>
                <a:cubicBezTo>
                  <a:pt x="518" y="46"/>
                  <a:pt x="518" y="46"/>
                  <a:pt x="518" y="46"/>
                </a:cubicBezTo>
                <a:cubicBezTo>
                  <a:pt x="518" y="46"/>
                  <a:pt x="518" y="46"/>
                  <a:pt x="518" y="33"/>
                </a:cubicBezTo>
                <a:cubicBezTo>
                  <a:pt x="518" y="33"/>
                  <a:pt x="544" y="39"/>
                  <a:pt x="563" y="46"/>
                </a:cubicBezTo>
                <a:cubicBezTo>
                  <a:pt x="563" y="46"/>
                  <a:pt x="609" y="78"/>
                  <a:pt x="622" y="84"/>
                </a:cubicBezTo>
                <a:cubicBezTo>
                  <a:pt x="693" y="130"/>
                  <a:pt x="680" y="181"/>
                  <a:pt x="680" y="220"/>
                </a:cubicBezTo>
                <a:cubicBezTo>
                  <a:pt x="680" y="253"/>
                  <a:pt x="680" y="278"/>
                  <a:pt x="680" y="278"/>
                </a:cubicBezTo>
                <a:cubicBezTo>
                  <a:pt x="706" y="291"/>
                  <a:pt x="699" y="311"/>
                  <a:pt x="699" y="356"/>
                </a:cubicBezTo>
                <a:cubicBezTo>
                  <a:pt x="699" y="414"/>
                  <a:pt x="674" y="395"/>
                  <a:pt x="674" y="395"/>
                </a:cubicBezTo>
                <a:cubicBezTo>
                  <a:pt x="661" y="492"/>
                  <a:pt x="602" y="537"/>
                  <a:pt x="602" y="537"/>
                </a:cubicBezTo>
                <a:cubicBezTo>
                  <a:pt x="602" y="537"/>
                  <a:pt x="615" y="608"/>
                  <a:pt x="615" y="621"/>
                </a:cubicBezTo>
                <a:cubicBezTo>
                  <a:pt x="615" y="621"/>
                  <a:pt x="615" y="621"/>
                  <a:pt x="615" y="621"/>
                </a:cubicBezTo>
                <a:cubicBezTo>
                  <a:pt x="628" y="621"/>
                  <a:pt x="661" y="641"/>
                  <a:pt x="725" y="673"/>
                </a:cubicBezTo>
                <a:cubicBezTo>
                  <a:pt x="822" y="712"/>
                  <a:pt x="797" y="686"/>
                  <a:pt x="874" y="725"/>
                </a:cubicBezTo>
                <a:cubicBezTo>
                  <a:pt x="997" y="789"/>
                  <a:pt x="971" y="1048"/>
                  <a:pt x="971" y="1048"/>
                </a:cubicBezTo>
                <a:lnTo>
                  <a:pt x="26" y="104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just" defTabSz="896350"/>
            <a:endParaRPr lang="en-US" sz="1765" kern="0">
              <a:solidFill>
                <a:srgbClr val="FFFFFF"/>
              </a:solidFill>
            </a:endParaRPr>
          </a:p>
        </p:txBody>
      </p:sp>
      <p:sp>
        <p:nvSpPr>
          <p:cNvPr id="3" name="Rectangle 2"/>
          <p:cNvSpPr/>
          <p:nvPr/>
        </p:nvSpPr>
        <p:spPr bwMode="auto">
          <a:xfrm>
            <a:off x="8486466" y="3578405"/>
            <a:ext cx="2913381" cy="327911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kern="0" dirty="0">
              <a:gradFill>
                <a:gsLst>
                  <a:gs pos="0">
                    <a:srgbClr val="FFFFFF"/>
                  </a:gs>
                  <a:gs pos="100000">
                    <a:srgbClr val="FFFFFF"/>
                  </a:gs>
                </a:gsLst>
                <a:lin ang="5400000" scaled="0"/>
              </a:gradFill>
              <a:ea typeface="Segoe UI" pitchFamily="34" charset="0"/>
              <a:cs typeface="Segoe UI" pitchFamily="34" charset="0"/>
            </a:endParaRPr>
          </a:p>
        </p:txBody>
      </p:sp>
      <p:sp>
        <p:nvSpPr>
          <p:cNvPr id="8" name="Title 7"/>
          <p:cNvSpPr>
            <a:spLocks noGrp="1"/>
          </p:cNvSpPr>
          <p:nvPr>
            <p:ph type="title" idx="4294967295"/>
          </p:nvPr>
        </p:nvSpPr>
        <p:spPr>
          <a:xfrm>
            <a:off x="1508050" y="289958"/>
            <a:ext cx="10385143" cy="899537"/>
          </a:xfrm>
        </p:spPr>
        <p:txBody>
          <a:bodyPr anchor="ctr"/>
          <a:lstStyle/>
          <a:p>
            <a:r>
              <a:rPr lang="en-US" dirty="0">
                <a:solidFill>
                  <a:schemeClr val="tx1"/>
                </a:solidFill>
              </a:rPr>
              <a:t>Voice Recognition</a:t>
            </a:r>
          </a:p>
        </p:txBody>
      </p:sp>
      <p:grpSp>
        <p:nvGrpSpPr>
          <p:cNvPr id="11" name="Group 10"/>
          <p:cNvGrpSpPr/>
          <p:nvPr/>
        </p:nvGrpSpPr>
        <p:grpSpPr>
          <a:xfrm>
            <a:off x="-348610" y="296183"/>
            <a:ext cx="1813082" cy="899537"/>
            <a:chOff x="-355601" y="301625"/>
            <a:chExt cx="1849438" cy="917575"/>
          </a:xfrm>
        </p:grpSpPr>
        <p:sp>
          <p:nvSpPr>
            <p:cNvPr id="10" name="Freeform 5"/>
            <p:cNvSpPr>
              <a:spLocks/>
            </p:cNvSpPr>
            <p:nvPr/>
          </p:nvSpPr>
          <p:spPr bwMode="auto">
            <a:xfrm>
              <a:off x="-355601" y="301625"/>
              <a:ext cx="1849438" cy="917575"/>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rgbClr val="01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rgbClr val="404040"/>
                </a:solidFill>
              </a:endParaRPr>
            </a:p>
          </p:txBody>
        </p:sp>
        <p:pic>
          <p:nvPicPr>
            <p:cNvPr id="7" name="Picture 4" descr="Screen Clipping"/>
            <p:cNvPicPr>
              <a:picLocks noChangeAspect="1"/>
            </p:cNvPicPr>
            <p:nvPr/>
          </p:nvPicPr>
          <p:blipFill rotWithShape="1">
            <a:blip r:embed="rId4">
              <a:extLst>
                <a:ext uri="{28A0092B-C50C-407E-A947-70E740481C1C}">
                  <a14:useLocalDpi xmlns:a14="http://schemas.microsoft.com/office/drawing/2010/main" val="0"/>
                </a:ext>
              </a:extLst>
            </a:blip>
            <a:srcRect l="9026" t="7516" r="10293" b="6360"/>
            <a:stretch/>
          </p:blipFill>
          <p:spPr>
            <a:xfrm>
              <a:off x="462755" y="500516"/>
              <a:ext cx="626069" cy="519792"/>
            </a:xfrm>
            <a:prstGeom prst="rect">
              <a:avLst/>
            </a:prstGeom>
          </p:spPr>
        </p:pic>
      </p:grpSp>
      <p:sp>
        <p:nvSpPr>
          <p:cNvPr id="18" name="AutoShape 3"/>
          <p:cNvSpPr>
            <a:spLocks noChangeAspect="1" noChangeArrowheads="1" noTextEdit="1"/>
          </p:cNvSpPr>
          <p:nvPr/>
        </p:nvSpPr>
        <p:spPr bwMode="auto">
          <a:xfrm>
            <a:off x="2623230" y="1745008"/>
            <a:ext cx="15896534" cy="7680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rgbClr val="404040"/>
              </a:solidFill>
            </a:endParaRPr>
          </a:p>
        </p:txBody>
      </p:sp>
      <p:grpSp>
        <p:nvGrpSpPr>
          <p:cNvPr id="48" name="Group 47"/>
          <p:cNvGrpSpPr/>
          <p:nvPr/>
        </p:nvGrpSpPr>
        <p:grpSpPr>
          <a:xfrm>
            <a:off x="2623230" y="3727808"/>
            <a:ext cx="9568771" cy="768022"/>
            <a:chOff x="2675830" y="1779503"/>
            <a:chExt cx="9760645" cy="783422"/>
          </a:xfrm>
        </p:grpSpPr>
        <p:sp>
          <p:nvSpPr>
            <p:cNvPr id="46" name="Freeform 45"/>
            <p:cNvSpPr>
              <a:spLocks/>
            </p:cNvSpPr>
            <p:nvPr/>
          </p:nvSpPr>
          <p:spPr bwMode="auto">
            <a:xfrm>
              <a:off x="2947313" y="1779503"/>
              <a:ext cx="9489162" cy="783422"/>
            </a:xfrm>
            <a:custGeom>
              <a:avLst/>
              <a:gdLst>
                <a:gd name="connsiteX0" fmla="*/ 339354 w 9489162"/>
                <a:gd name="connsiteY0" fmla="*/ 0 h 783422"/>
                <a:gd name="connsiteX1" fmla="*/ 9489162 w 9489162"/>
                <a:gd name="connsiteY1" fmla="*/ 0 h 783422"/>
                <a:gd name="connsiteX2" fmla="*/ 9489162 w 9489162"/>
                <a:gd name="connsiteY2" fmla="*/ 783422 h 783422"/>
                <a:gd name="connsiteX3" fmla="*/ 0 w 9489162"/>
                <a:gd name="connsiteY3" fmla="*/ 783422 h 783422"/>
              </a:gdLst>
              <a:ahLst/>
              <a:cxnLst>
                <a:cxn ang="0">
                  <a:pos x="connsiteX0" y="connsiteY0"/>
                </a:cxn>
                <a:cxn ang="0">
                  <a:pos x="connsiteX1" y="connsiteY1"/>
                </a:cxn>
                <a:cxn ang="0">
                  <a:pos x="connsiteX2" y="connsiteY2"/>
                </a:cxn>
                <a:cxn ang="0">
                  <a:pos x="connsiteX3" y="connsiteY3"/>
                </a:cxn>
              </a:cxnLst>
              <a:rect l="l" t="t" r="r" b="b"/>
              <a:pathLst>
                <a:path w="9489162" h="783422">
                  <a:moveTo>
                    <a:pt x="339354" y="0"/>
                  </a:moveTo>
                  <a:lnTo>
                    <a:pt x="9489162" y="0"/>
                  </a:lnTo>
                  <a:lnTo>
                    <a:pt x="9489162" y="783422"/>
                  </a:lnTo>
                  <a:lnTo>
                    <a:pt x="0" y="783422"/>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noAutofit/>
            </a:bodyPr>
            <a:lstStyle/>
            <a:p>
              <a:pPr defTabSz="896386"/>
              <a:endParaRPr lang="en-US" sz="1765" kern="0">
                <a:solidFill>
                  <a:srgbClr val="404040"/>
                </a:solidFill>
              </a:endParaRPr>
            </a:p>
          </p:txBody>
        </p:sp>
        <p:sp>
          <p:nvSpPr>
            <p:cNvPr id="20" name="Freeform 6"/>
            <p:cNvSpPr>
              <a:spLocks/>
            </p:cNvSpPr>
            <p:nvPr/>
          </p:nvSpPr>
          <p:spPr bwMode="auto">
            <a:xfrm>
              <a:off x="2675830" y="1779503"/>
              <a:ext cx="618593" cy="783422"/>
            </a:xfrm>
            <a:custGeom>
              <a:avLst/>
              <a:gdLst>
                <a:gd name="T0" fmla="*/ 0 w 319"/>
                <a:gd name="T1" fmla="*/ 404 h 404"/>
                <a:gd name="T2" fmla="*/ 177 w 319"/>
                <a:gd name="T3" fmla="*/ 0 h 404"/>
                <a:gd name="T4" fmla="*/ 319 w 319"/>
                <a:gd name="T5" fmla="*/ 0 h 404"/>
                <a:gd name="T6" fmla="*/ 142 w 319"/>
                <a:gd name="T7" fmla="*/ 404 h 404"/>
                <a:gd name="T8" fmla="*/ 0 w 319"/>
                <a:gd name="T9" fmla="*/ 404 h 404"/>
                <a:gd name="T10" fmla="*/ 0 w 319"/>
                <a:gd name="T11" fmla="*/ 404 h 404"/>
              </a:gdLst>
              <a:ahLst/>
              <a:cxnLst>
                <a:cxn ang="0">
                  <a:pos x="T0" y="T1"/>
                </a:cxn>
                <a:cxn ang="0">
                  <a:pos x="T2" y="T3"/>
                </a:cxn>
                <a:cxn ang="0">
                  <a:pos x="T4" y="T5"/>
                </a:cxn>
                <a:cxn ang="0">
                  <a:pos x="T6" y="T7"/>
                </a:cxn>
                <a:cxn ang="0">
                  <a:pos x="T8" y="T9"/>
                </a:cxn>
                <a:cxn ang="0">
                  <a:pos x="T10" y="T11"/>
                </a:cxn>
              </a:cxnLst>
              <a:rect l="0" t="0" r="r" b="b"/>
              <a:pathLst>
                <a:path w="319" h="404">
                  <a:moveTo>
                    <a:pt x="0" y="404"/>
                  </a:moveTo>
                  <a:lnTo>
                    <a:pt x="177" y="0"/>
                  </a:lnTo>
                  <a:lnTo>
                    <a:pt x="319" y="0"/>
                  </a:lnTo>
                  <a:lnTo>
                    <a:pt x="142" y="404"/>
                  </a:lnTo>
                  <a:lnTo>
                    <a:pt x="0" y="404"/>
                  </a:lnTo>
                  <a:lnTo>
                    <a:pt x="0" y="404"/>
                  </a:lnTo>
                  <a:close/>
                </a:path>
              </a:pathLst>
            </a:custGeom>
            <a:solidFill>
              <a:srgbClr val="8C8C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rgbClr val="404040"/>
                </a:solidFill>
              </a:endParaRPr>
            </a:p>
          </p:txBody>
        </p:sp>
        <p:sp>
          <p:nvSpPr>
            <p:cNvPr id="35" name="Rectangle 34"/>
            <p:cNvSpPr/>
            <p:nvPr/>
          </p:nvSpPr>
          <p:spPr>
            <a:xfrm>
              <a:off x="3383423" y="1817271"/>
              <a:ext cx="6632072" cy="707886"/>
            </a:xfrm>
            <a:prstGeom prst="rect">
              <a:avLst/>
            </a:prstGeom>
          </p:spPr>
          <p:txBody>
            <a:bodyPr wrap="none">
              <a:spAutoFit/>
            </a:bodyPr>
            <a:lstStyle/>
            <a:p>
              <a:pPr defTabSz="896386"/>
              <a:r>
                <a:rPr lang="en-US" sz="3921" kern="0" dirty="0">
                  <a:gradFill>
                    <a:gsLst>
                      <a:gs pos="1250">
                        <a:srgbClr val="404040"/>
                      </a:gs>
                      <a:gs pos="100000">
                        <a:srgbClr val="404040"/>
                      </a:gs>
                    </a:gsLst>
                    <a:lin ang="5400000" scaled="0"/>
                  </a:gradFill>
                  <a:latin typeface="Segoe UI Light"/>
                </a:rPr>
                <a:t>Converts spoken audio to text</a:t>
              </a:r>
            </a:p>
          </p:txBody>
        </p:sp>
      </p:grpSp>
      <p:sp>
        <p:nvSpPr>
          <p:cNvPr id="24" name="AutoShape 3"/>
          <p:cNvSpPr>
            <a:spLocks noChangeAspect="1" noChangeArrowheads="1" noTextEdit="1"/>
          </p:cNvSpPr>
          <p:nvPr/>
        </p:nvSpPr>
        <p:spPr bwMode="auto">
          <a:xfrm>
            <a:off x="2253070" y="2596777"/>
            <a:ext cx="15896534" cy="7680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rgbClr val="404040"/>
              </a:solidFill>
            </a:endParaRPr>
          </a:p>
        </p:txBody>
      </p:sp>
      <p:grpSp>
        <p:nvGrpSpPr>
          <p:cNvPr id="49" name="Group 48"/>
          <p:cNvGrpSpPr/>
          <p:nvPr/>
        </p:nvGrpSpPr>
        <p:grpSpPr>
          <a:xfrm>
            <a:off x="2253070" y="4579576"/>
            <a:ext cx="9938931" cy="768022"/>
            <a:chOff x="2298248" y="2648351"/>
            <a:chExt cx="10138227" cy="783422"/>
          </a:xfrm>
        </p:grpSpPr>
        <p:sp>
          <p:nvSpPr>
            <p:cNvPr id="44" name="Freeform 43"/>
            <p:cNvSpPr>
              <a:spLocks/>
            </p:cNvSpPr>
            <p:nvPr/>
          </p:nvSpPr>
          <p:spPr bwMode="auto">
            <a:xfrm>
              <a:off x="2569731" y="2648351"/>
              <a:ext cx="9866744" cy="783422"/>
            </a:xfrm>
            <a:custGeom>
              <a:avLst/>
              <a:gdLst>
                <a:gd name="connsiteX0" fmla="*/ 339354 w 9866744"/>
                <a:gd name="connsiteY0" fmla="*/ 0 h 783422"/>
                <a:gd name="connsiteX1" fmla="*/ 9866744 w 9866744"/>
                <a:gd name="connsiteY1" fmla="*/ 0 h 783422"/>
                <a:gd name="connsiteX2" fmla="*/ 9866744 w 9866744"/>
                <a:gd name="connsiteY2" fmla="*/ 783422 h 783422"/>
                <a:gd name="connsiteX3" fmla="*/ 0 w 9866744"/>
                <a:gd name="connsiteY3" fmla="*/ 783422 h 783422"/>
              </a:gdLst>
              <a:ahLst/>
              <a:cxnLst>
                <a:cxn ang="0">
                  <a:pos x="connsiteX0" y="connsiteY0"/>
                </a:cxn>
                <a:cxn ang="0">
                  <a:pos x="connsiteX1" y="connsiteY1"/>
                </a:cxn>
                <a:cxn ang="0">
                  <a:pos x="connsiteX2" y="connsiteY2"/>
                </a:cxn>
                <a:cxn ang="0">
                  <a:pos x="connsiteX3" y="connsiteY3"/>
                </a:cxn>
              </a:cxnLst>
              <a:rect l="l" t="t" r="r" b="b"/>
              <a:pathLst>
                <a:path w="9866744" h="783422">
                  <a:moveTo>
                    <a:pt x="339354" y="0"/>
                  </a:moveTo>
                  <a:lnTo>
                    <a:pt x="9866744" y="0"/>
                  </a:lnTo>
                  <a:lnTo>
                    <a:pt x="9866744" y="783422"/>
                  </a:lnTo>
                  <a:lnTo>
                    <a:pt x="0" y="783422"/>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noAutofit/>
            </a:bodyPr>
            <a:lstStyle/>
            <a:p>
              <a:pPr defTabSz="896386"/>
              <a:endParaRPr lang="en-US" sz="1765" kern="0">
                <a:solidFill>
                  <a:srgbClr val="404040"/>
                </a:solidFill>
              </a:endParaRPr>
            </a:p>
          </p:txBody>
        </p:sp>
        <p:sp>
          <p:nvSpPr>
            <p:cNvPr id="26" name="Freeform 6"/>
            <p:cNvSpPr>
              <a:spLocks/>
            </p:cNvSpPr>
            <p:nvPr/>
          </p:nvSpPr>
          <p:spPr bwMode="auto">
            <a:xfrm>
              <a:off x="2298248" y="2648351"/>
              <a:ext cx="618593" cy="783422"/>
            </a:xfrm>
            <a:custGeom>
              <a:avLst/>
              <a:gdLst>
                <a:gd name="T0" fmla="*/ 0 w 319"/>
                <a:gd name="T1" fmla="*/ 404 h 404"/>
                <a:gd name="T2" fmla="*/ 177 w 319"/>
                <a:gd name="T3" fmla="*/ 0 h 404"/>
                <a:gd name="T4" fmla="*/ 319 w 319"/>
                <a:gd name="T5" fmla="*/ 0 h 404"/>
                <a:gd name="T6" fmla="*/ 142 w 319"/>
                <a:gd name="T7" fmla="*/ 404 h 404"/>
                <a:gd name="T8" fmla="*/ 0 w 319"/>
                <a:gd name="T9" fmla="*/ 404 h 404"/>
                <a:gd name="T10" fmla="*/ 0 w 319"/>
                <a:gd name="T11" fmla="*/ 404 h 404"/>
              </a:gdLst>
              <a:ahLst/>
              <a:cxnLst>
                <a:cxn ang="0">
                  <a:pos x="T0" y="T1"/>
                </a:cxn>
                <a:cxn ang="0">
                  <a:pos x="T2" y="T3"/>
                </a:cxn>
                <a:cxn ang="0">
                  <a:pos x="T4" y="T5"/>
                </a:cxn>
                <a:cxn ang="0">
                  <a:pos x="T6" y="T7"/>
                </a:cxn>
                <a:cxn ang="0">
                  <a:pos x="T8" y="T9"/>
                </a:cxn>
                <a:cxn ang="0">
                  <a:pos x="T10" y="T11"/>
                </a:cxn>
              </a:cxnLst>
              <a:rect l="0" t="0" r="r" b="b"/>
              <a:pathLst>
                <a:path w="319" h="404">
                  <a:moveTo>
                    <a:pt x="0" y="404"/>
                  </a:moveTo>
                  <a:lnTo>
                    <a:pt x="177" y="0"/>
                  </a:lnTo>
                  <a:lnTo>
                    <a:pt x="319" y="0"/>
                  </a:lnTo>
                  <a:lnTo>
                    <a:pt x="142" y="404"/>
                  </a:lnTo>
                  <a:lnTo>
                    <a:pt x="0" y="404"/>
                  </a:lnTo>
                  <a:lnTo>
                    <a:pt x="0" y="404"/>
                  </a:lnTo>
                  <a:close/>
                </a:path>
              </a:pathLst>
            </a:custGeom>
            <a:solidFill>
              <a:srgbClr val="8C8C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rgbClr val="404040"/>
                </a:solidFill>
              </a:endParaRPr>
            </a:p>
          </p:txBody>
        </p:sp>
        <p:sp>
          <p:nvSpPr>
            <p:cNvPr id="36" name="Rectangle 35"/>
            <p:cNvSpPr/>
            <p:nvPr/>
          </p:nvSpPr>
          <p:spPr>
            <a:xfrm>
              <a:off x="3110683" y="2686119"/>
              <a:ext cx="8273740" cy="707886"/>
            </a:xfrm>
            <a:prstGeom prst="rect">
              <a:avLst/>
            </a:prstGeom>
          </p:spPr>
          <p:txBody>
            <a:bodyPr wrap="none">
              <a:spAutoFit/>
            </a:bodyPr>
            <a:lstStyle/>
            <a:p>
              <a:pPr defTabSz="896386"/>
              <a:r>
                <a:rPr lang="en-US" sz="3921" kern="0" dirty="0">
                  <a:gradFill>
                    <a:gsLst>
                      <a:gs pos="1250">
                        <a:srgbClr val="404040"/>
                      </a:gs>
                      <a:gs pos="100000">
                        <a:srgbClr val="404040"/>
                      </a:gs>
                    </a:gsLst>
                    <a:lin ang="5400000" scaled="0"/>
                  </a:gradFill>
                  <a:latin typeface="Segoe UI Light"/>
                </a:rPr>
                <a:t>Same backend which powers Cortana</a:t>
              </a:r>
            </a:p>
          </p:txBody>
        </p:sp>
      </p:grpSp>
      <p:sp>
        <p:nvSpPr>
          <p:cNvPr id="30" name="AutoShape 3"/>
          <p:cNvSpPr>
            <a:spLocks noChangeAspect="1" noChangeArrowheads="1" noTextEdit="1"/>
          </p:cNvSpPr>
          <p:nvPr/>
        </p:nvSpPr>
        <p:spPr bwMode="auto">
          <a:xfrm>
            <a:off x="1897575" y="3438773"/>
            <a:ext cx="15896534" cy="7680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rgbClr val="404040"/>
              </a:solidFill>
            </a:endParaRPr>
          </a:p>
        </p:txBody>
      </p:sp>
      <p:grpSp>
        <p:nvGrpSpPr>
          <p:cNvPr id="50" name="Group 49"/>
          <p:cNvGrpSpPr/>
          <p:nvPr/>
        </p:nvGrpSpPr>
        <p:grpSpPr>
          <a:xfrm>
            <a:off x="1897575" y="5421573"/>
            <a:ext cx="10294426" cy="768022"/>
            <a:chOff x="1935624" y="3507231"/>
            <a:chExt cx="10500851" cy="783422"/>
          </a:xfrm>
        </p:grpSpPr>
        <p:sp>
          <p:nvSpPr>
            <p:cNvPr id="42" name="Freeform 41"/>
            <p:cNvSpPr>
              <a:spLocks/>
            </p:cNvSpPr>
            <p:nvPr/>
          </p:nvSpPr>
          <p:spPr bwMode="auto">
            <a:xfrm>
              <a:off x="2207107" y="3507231"/>
              <a:ext cx="10229368" cy="783422"/>
            </a:xfrm>
            <a:custGeom>
              <a:avLst/>
              <a:gdLst>
                <a:gd name="connsiteX0" fmla="*/ 339354 w 10229368"/>
                <a:gd name="connsiteY0" fmla="*/ 0 h 783422"/>
                <a:gd name="connsiteX1" fmla="*/ 10229368 w 10229368"/>
                <a:gd name="connsiteY1" fmla="*/ 0 h 783422"/>
                <a:gd name="connsiteX2" fmla="*/ 10229368 w 10229368"/>
                <a:gd name="connsiteY2" fmla="*/ 783422 h 783422"/>
                <a:gd name="connsiteX3" fmla="*/ 0 w 10229368"/>
                <a:gd name="connsiteY3" fmla="*/ 783422 h 783422"/>
              </a:gdLst>
              <a:ahLst/>
              <a:cxnLst>
                <a:cxn ang="0">
                  <a:pos x="connsiteX0" y="connsiteY0"/>
                </a:cxn>
                <a:cxn ang="0">
                  <a:pos x="connsiteX1" y="connsiteY1"/>
                </a:cxn>
                <a:cxn ang="0">
                  <a:pos x="connsiteX2" y="connsiteY2"/>
                </a:cxn>
                <a:cxn ang="0">
                  <a:pos x="connsiteX3" y="connsiteY3"/>
                </a:cxn>
              </a:cxnLst>
              <a:rect l="l" t="t" r="r" b="b"/>
              <a:pathLst>
                <a:path w="10229368" h="783422">
                  <a:moveTo>
                    <a:pt x="339354" y="0"/>
                  </a:moveTo>
                  <a:lnTo>
                    <a:pt x="10229368" y="0"/>
                  </a:lnTo>
                  <a:lnTo>
                    <a:pt x="10229368" y="783422"/>
                  </a:lnTo>
                  <a:lnTo>
                    <a:pt x="0" y="783422"/>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noAutofit/>
            </a:bodyPr>
            <a:lstStyle/>
            <a:p>
              <a:pPr defTabSz="896386"/>
              <a:endParaRPr lang="en-US" sz="1765" kern="0">
                <a:solidFill>
                  <a:srgbClr val="404040"/>
                </a:solidFill>
              </a:endParaRPr>
            </a:p>
          </p:txBody>
        </p:sp>
        <p:sp>
          <p:nvSpPr>
            <p:cNvPr id="32" name="Freeform 6"/>
            <p:cNvSpPr>
              <a:spLocks/>
            </p:cNvSpPr>
            <p:nvPr/>
          </p:nvSpPr>
          <p:spPr bwMode="auto">
            <a:xfrm>
              <a:off x="1935624" y="3507231"/>
              <a:ext cx="618593" cy="783422"/>
            </a:xfrm>
            <a:custGeom>
              <a:avLst/>
              <a:gdLst>
                <a:gd name="T0" fmla="*/ 0 w 319"/>
                <a:gd name="T1" fmla="*/ 404 h 404"/>
                <a:gd name="T2" fmla="*/ 177 w 319"/>
                <a:gd name="T3" fmla="*/ 0 h 404"/>
                <a:gd name="T4" fmla="*/ 319 w 319"/>
                <a:gd name="T5" fmla="*/ 0 h 404"/>
                <a:gd name="T6" fmla="*/ 142 w 319"/>
                <a:gd name="T7" fmla="*/ 404 h 404"/>
                <a:gd name="T8" fmla="*/ 0 w 319"/>
                <a:gd name="T9" fmla="*/ 404 h 404"/>
                <a:gd name="T10" fmla="*/ 0 w 319"/>
                <a:gd name="T11" fmla="*/ 404 h 404"/>
              </a:gdLst>
              <a:ahLst/>
              <a:cxnLst>
                <a:cxn ang="0">
                  <a:pos x="T0" y="T1"/>
                </a:cxn>
                <a:cxn ang="0">
                  <a:pos x="T2" y="T3"/>
                </a:cxn>
                <a:cxn ang="0">
                  <a:pos x="T4" y="T5"/>
                </a:cxn>
                <a:cxn ang="0">
                  <a:pos x="T6" y="T7"/>
                </a:cxn>
                <a:cxn ang="0">
                  <a:pos x="T8" y="T9"/>
                </a:cxn>
                <a:cxn ang="0">
                  <a:pos x="T10" y="T11"/>
                </a:cxn>
              </a:cxnLst>
              <a:rect l="0" t="0" r="r" b="b"/>
              <a:pathLst>
                <a:path w="319" h="404">
                  <a:moveTo>
                    <a:pt x="0" y="404"/>
                  </a:moveTo>
                  <a:lnTo>
                    <a:pt x="177" y="0"/>
                  </a:lnTo>
                  <a:lnTo>
                    <a:pt x="319" y="0"/>
                  </a:lnTo>
                  <a:lnTo>
                    <a:pt x="142" y="404"/>
                  </a:lnTo>
                  <a:lnTo>
                    <a:pt x="0" y="404"/>
                  </a:lnTo>
                  <a:lnTo>
                    <a:pt x="0" y="404"/>
                  </a:lnTo>
                  <a:close/>
                </a:path>
              </a:pathLst>
            </a:custGeom>
            <a:solidFill>
              <a:srgbClr val="8C8C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rgbClr val="404040"/>
                </a:solidFill>
              </a:endParaRPr>
            </a:p>
          </p:txBody>
        </p:sp>
        <p:sp>
          <p:nvSpPr>
            <p:cNvPr id="37" name="Rectangle 36"/>
            <p:cNvSpPr/>
            <p:nvPr/>
          </p:nvSpPr>
          <p:spPr>
            <a:xfrm>
              <a:off x="2729683" y="3544999"/>
              <a:ext cx="7489679" cy="707886"/>
            </a:xfrm>
            <a:prstGeom prst="rect">
              <a:avLst/>
            </a:prstGeom>
          </p:spPr>
          <p:txBody>
            <a:bodyPr wrap="none">
              <a:spAutoFit/>
            </a:bodyPr>
            <a:lstStyle/>
            <a:p>
              <a:pPr defTabSz="896386"/>
              <a:r>
                <a:rPr lang="en-US" sz="3921" kern="0" dirty="0">
                  <a:gradFill>
                    <a:gsLst>
                      <a:gs pos="1250">
                        <a:srgbClr val="404040"/>
                      </a:gs>
                      <a:gs pos="100000">
                        <a:srgbClr val="404040"/>
                      </a:gs>
                    </a:gsLst>
                    <a:lin ang="5400000" scaled="0"/>
                  </a:gradFill>
                  <a:latin typeface="Segoe UI Light"/>
                </a:rPr>
                <a:t>Support for 7 languages at launch</a:t>
              </a:r>
            </a:p>
          </p:txBody>
        </p:sp>
      </p:grpSp>
      <p:sp>
        <p:nvSpPr>
          <p:cNvPr id="52" name="Freeform 99"/>
          <p:cNvSpPr>
            <a:spLocks noChangeAspect="1"/>
          </p:cNvSpPr>
          <p:nvPr/>
        </p:nvSpPr>
        <p:spPr bwMode="auto">
          <a:xfrm>
            <a:off x="1882346" y="3830915"/>
            <a:ext cx="695645" cy="472497"/>
          </a:xfrm>
          <a:custGeom>
            <a:avLst/>
            <a:gdLst>
              <a:gd name="T0" fmla="*/ 916 w 1063"/>
              <a:gd name="T1" fmla="*/ 309 h 539"/>
              <a:gd name="T2" fmla="*/ 878 w 1063"/>
              <a:gd name="T3" fmla="*/ 282 h 539"/>
              <a:gd name="T4" fmla="*/ 878 w 1063"/>
              <a:gd name="T5" fmla="*/ 328 h 539"/>
              <a:gd name="T6" fmla="*/ 878 w 1063"/>
              <a:gd name="T7" fmla="*/ 351 h 539"/>
              <a:gd name="T8" fmla="*/ 602 w 1063"/>
              <a:gd name="T9" fmla="*/ 269 h 539"/>
              <a:gd name="T10" fmla="*/ 878 w 1063"/>
              <a:gd name="T11" fmla="*/ 187 h 539"/>
              <a:gd name="T12" fmla="*/ 878 w 1063"/>
              <a:gd name="T13" fmla="*/ 211 h 539"/>
              <a:gd name="T14" fmla="*/ 878 w 1063"/>
              <a:gd name="T15" fmla="*/ 257 h 539"/>
              <a:gd name="T16" fmla="*/ 916 w 1063"/>
              <a:gd name="T17" fmla="*/ 231 h 539"/>
              <a:gd name="T18" fmla="*/ 1035 w 1063"/>
              <a:gd name="T19" fmla="*/ 150 h 539"/>
              <a:gd name="T20" fmla="*/ 1063 w 1063"/>
              <a:gd name="T21" fmla="*/ 131 h 539"/>
              <a:gd name="T22" fmla="*/ 1035 w 1063"/>
              <a:gd name="T23" fmla="*/ 111 h 539"/>
              <a:gd name="T24" fmla="*/ 916 w 1063"/>
              <a:gd name="T25" fmla="*/ 27 h 539"/>
              <a:gd name="T26" fmla="*/ 878 w 1063"/>
              <a:gd name="T27" fmla="*/ 0 h 539"/>
              <a:gd name="T28" fmla="*/ 878 w 1063"/>
              <a:gd name="T29" fmla="*/ 47 h 539"/>
              <a:gd name="T30" fmla="*/ 878 w 1063"/>
              <a:gd name="T31" fmla="*/ 67 h 539"/>
              <a:gd name="T32" fmla="*/ 523 w 1063"/>
              <a:gd name="T33" fmla="*/ 179 h 539"/>
              <a:gd name="T34" fmla="*/ 376 w 1063"/>
              <a:gd name="T35" fmla="*/ 94 h 539"/>
              <a:gd name="T36" fmla="*/ 199 w 1063"/>
              <a:gd name="T37" fmla="*/ 67 h 539"/>
              <a:gd name="T38" fmla="*/ 185 w 1063"/>
              <a:gd name="T39" fmla="*/ 67 h 539"/>
              <a:gd name="T40" fmla="*/ 185 w 1063"/>
              <a:gd name="T41" fmla="*/ 47 h 539"/>
              <a:gd name="T42" fmla="*/ 185 w 1063"/>
              <a:gd name="T43" fmla="*/ 0 h 539"/>
              <a:gd name="T44" fmla="*/ 147 w 1063"/>
              <a:gd name="T45" fmla="*/ 27 h 539"/>
              <a:gd name="T46" fmla="*/ 29 w 1063"/>
              <a:gd name="T47" fmla="*/ 111 h 539"/>
              <a:gd name="T48" fmla="*/ 0 w 1063"/>
              <a:gd name="T49" fmla="*/ 131 h 539"/>
              <a:gd name="T50" fmla="*/ 29 w 1063"/>
              <a:gd name="T51" fmla="*/ 150 h 539"/>
              <a:gd name="T52" fmla="*/ 148 w 1063"/>
              <a:gd name="T53" fmla="*/ 231 h 539"/>
              <a:gd name="T54" fmla="*/ 185 w 1063"/>
              <a:gd name="T55" fmla="*/ 257 h 539"/>
              <a:gd name="T56" fmla="*/ 185 w 1063"/>
              <a:gd name="T57" fmla="*/ 211 h 539"/>
              <a:gd name="T58" fmla="*/ 185 w 1063"/>
              <a:gd name="T59" fmla="*/ 187 h 539"/>
              <a:gd name="T60" fmla="*/ 198 w 1063"/>
              <a:gd name="T61" fmla="*/ 187 h 539"/>
              <a:gd name="T62" fmla="*/ 443 w 1063"/>
              <a:gd name="T63" fmla="*/ 269 h 539"/>
              <a:gd name="T64" fmla="*/ 197 w 1063"/>
              <a:gd name="T65" fmla="*/ 351 h 539"/>
              <a:gd name="T66" fmla="*/ 185 w 1063"/>
              <a:gd name="T67" fmla="*/ 350 h 539"/>
              <a:gd name="T68" fmla="*/ 185 w 1063"/>
              <a:gd name="T69" fmla="*/ 328 h 539"/>
              <a:gd name="T70" fmla="*/ 185 w 1063"/>
              <a:gd name="T71" fmla="*/ 282 h 539"/>
              <a:gd name="T72" fmla="*/ 147 w 1063"/>
              <a:gd name="T73" fmla="*/ 309 h 539"/>
              <a:gd name="T74" fmla="*/ 29 w 1063"/>
              <a:gd name="T75" fmla="*/ 393 h 539"/>
              <a:gd name="T76" fmla="*/ 0 w 1063"/>
              <a:gd name="T77" fmla="*/ 413 h 539"/>
              <a:gd name="T78" fmla="*/ 29 w 1063"/>
              <a:gd name="T79" fmla="*/ 432 h 539"/>
              <a:gd name="T80" fmla="*/ 148 w 1063"/>
              <a:gd name="T81" fmla="*/ 513 h 539"/>
              <a:gd name="T82" fmla="*/ 185 w 1063"/>
              <a:gd name="T83" fmla="*/ 539 h 539"/>
              <a:gd name="T84" fmla="*/ 185 w 1063"/>
              <a:gd name="T85" fmla="*/ 493 h 539"/>
              <a:gd name="T86" fmla="*/ 185 w 1063"/>
              <a:gd name="T87" fmla="*/ 471 h 539"/>
              <a:gd name="T88" fmla="*/ 199 w 1063"/>
              <a:gd name="T89" fmla="*/ 471 h 539"/>
              <a:gd name="T90" fmla="*/ 523 w 1063"/>
              <a:gd name="T91" fmla="*/ 359 h 539"/>
              <a:gd name="T92" fmla="*/ 878 w 1063"/>
              <a:gd name="T93" fmla="*/ 471 h 539"/>
              <a:gd name="T94" fmla="*/ 878 w 1063"/>
              <a:gd name="T95" fmla="*/ 493 h 539"/>
              <a:gd name="T96" fmla="*/ 878 w 1063"/>
              <a:gd name="T97" fmla="*/ 539 h 539"/>
              <a:gd name="T98" fmla="*/ 916 w 1063"/>
              <a:gd name="T99" fmla="*/ 513 h 539"/>
              <a:gd name="T100" fmla="*/ 1035 w 1063"/>
              <a:gd name="T101" fmla="*/ 432 h 539"/>
              <a:gd name="T102" fmla="*/ 1063 w 1063"/>
              <a:gd name="T103" fmla="*/ 413 h 539"/>
              <a:gd name="T104" fmla="*/ 1035 w 1063"/>
              <a:gd name="T105" fmla="*/ 393 h 539"/>
              <a:gd name="T106" fmla="*/ 916 w 1063"/>
              <a:gd name="T107" fmla="*/ 309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063" h="539">
                <a:moveTo>
                  <a:pt x="916" y="309"/>
                </a:moveTo>
                <a:cubicBezTo>
                  <a:pt x="878" y="282"/>
                  <a:pt x="878" y="282"/>
                  <a:pt x="878" y="282"/>
                </a:cubicBezTo>
                <a:cubicBezTo>
                  <a:pt x="878" y="328"/>
                  <a:pt x="878" y="328"/>
                  <a:pt x="878" y="328"/>
                </a:cubicBezTo>
                <a:cubicBezTo>
                  <a:pt x="878" y="351"/>
                  <a:pt x="878" y="351"/>
                  <a:pt x="878" y="351"/>
                </a:cubicBezTo>
                <a:cubicBezTo>
                  <a:pt x="760" y="351"/>
                  <a:pt x="664" y="322"/>
                  <a:pt x="602" y="269"/>
                </a:cubicBezTo>
                <a:cubicBezTo>
                  <a:pt x="664" y="215"/>
                  <a:pt x="760" y="187"/>
                  <a:pt x="878" y="187"/>
                </a:cubicBezTo>
                <a:cubicBezTo>
                  <a:pt x="878" y="211"/>
                  <a:pt x="878" y="211"/>
                  <a:pt x="878" y="211"/>
                </a:cubicBezTo>
                <a:cubicBezTo>
                  <a:pt x="878" y="257"/>
                  <a:pt x="878" y="257"/>
                  <a:pt x="878" y="257"/>
                </a:cubicBezTo>
                <a:cubicBezTo>
                  <a:pt x="916" y="231"/>
                  <a:pt x="916" y="231"/>
                  <a:pt x="916" y="231"/>
                </a:cubicBezTo>
                <a:cubicBezTo>
                  <a:pt x="1035" y="150"/>
                  <a:pt x="1035" y="150"/>
                  <a:pt x="1035" y="150"/>
                </a:cubicBezTo>
                <a:cubicBezTo>
                  <a:pt x="1063" y="131"/>
                  <a:pt x="1063" y="131"/>
                  <a:pt x="1063" y="131"/>
                </a:cubicBezTo>
                <a:cubicBezTo>
                  <a:pt x="1035" y="111"/>
                  <a:pt x="1035" y="111"/>
                  <a:pt x="1035" y="111"/>
                </a:cubicBezTo>
                <a:cubicBezTo>
                  <a:pt x="916" y="27"/>
                  <a:pt x="916" y="27"/>
                  <a:pt x="916" y="27"/>
                </a:cubicBezTo>
                <a:cubicBezTo>
                  <a:pt x="878" y="0"/>
                  <a:pt x="878" y="0"/>
                  <a:pt x="878" y="0"/>
                </a:cubicBezTo>
                <a:cubicBezTo>
                  <a:pt x="878" y="47"/>
                  <a:pt x="878" y="47"/>
                  <a:pt x="878" y="47"/>
                </a:cubicBezTo>
                <a:cubicBezTo>
                  <a:pt x="878" y="67"/>
                  <a:pt x="878" y="67"/>
                  <a:pt x="878" y="67"/>
                </a:cubicBezTo>
                <a:cubicBezTo>
                  <a:pt x="730" y="67"/>
                  <a:pt x="607" y="106"/>
                  <a:pt x="523" y="179"/>
                </a:cubicBezTo>
                <a:cubicBezTo>
                  <a:pt x="483" y="141"/>
                  <a:pt x="434" y="113"/>
                  <a:pt x="376" y="94"/>
                </a:cubicBezTo>
                <a:cubicBezTo>
                  <a:pt x="309" y="72"/>
                  <a:pt x="243" y="67"/>
                  <a:pt x="199" y="67"/>
                </a:cubicBezTo>
                <a:cubicBezTo>
                  <a:pt x="194" y="67"/>
                  <a:pt x="190" y="67"/>
                  <a:pt x="185" y="67"/>
                </a:cubicBezTo>
                <a:cubicBezTo>
                  <a:pt x="185" y="47"/>
                  <a:pt x="185" y="47"/>
                  <a:pt x="185" y="47"/>
                </a:cubicBezTo>
                <a:cubicBezTo>
                  <a:pt x="185" y="0"/>
                  <a:pt x="185" y="0"/>
                  <a:pt x="185" y="0"/>
                </a:cubicBezTo>
                <a:cubicBezTo>
                  <a:pt x="147" y="27"/>
                  <a:pt x="147" y="27"/>
                  <a:pt x="147" y="27"/>
                </a:cubicBezTo>
                <a:cubicBezTo>
                  <a:pt x="29" y="111"/>
                  <a:pt x="29" y="111"/>
                  <a:pt x="29" y="111"/>
                </a:cubicBezTo>
                <a:cubicBezTo>
                  <a:pt x="0" y="131"/>
                  <a:pt x="0" y="131"/>
                  <a:pt x="0" y="131"/>
                </a:cubicBezTo>
                <a:cubicBezTo>
                  <a:pt x="29" y="150"/>
                  <a:pt x="29" y="150"/>
                  <a:pt x="29" y="150"/>
                </a:cubicBezTo>
                <a:cubicBezTo>
                  <a:pt x="148" y="231"/>
                  <a:pt x="148" y="231"/>
                  <a:pt x="148" y="231"/>
                </a:cubicBezTo>
                <a:cubicBezTo>
                  <a:pt x="185" y="257"/>
                  <a:pt x="185" y="257"/>
                  <a:pt x="185" y="257"/>
                </a:cubicBezTo>
                <a:cubicBezTo>
                  <a:pt x="185" y="211"/>
                  <a:pt x="185" y="211"/>
                  <a:pt x="185" y="211"/>
                </a:cubicBezTo>
                <a:cubicBezTo>
                  <a:pt x="185" y="187"/>
                  <a:pt x="185" y="187"/>
                  <a:pt x="185" y="187"/>
                </a:cubicBezTo>
                <a:cubicBezTo>
                  <a:pt x="189" y="187"/>
                  <a:pt x="194" y="187"/>
                  <a:pt x="198" y="187"/>
                </a:cubicBezTo>
                <a:cubicBezTo>
                  <a:pt x="262" y="187"/>
                  <a:pt x="372" y="198"/>
                  <a:pt x="443" y="269"/>
                </a:cubicBezTo>
                <a:cubicBezTo>
                  <a:pt x="371" y="340"/>
                  <a:pt x="258" y="351"/>
                  <a:pt x="197" y="351"/>
                </a:cubicBezTo>
                <a:cubicBezTo>
                  <a:pt x="193" y="351"/>
                  <a:pt x="189" y="351"/>
                  <a:pt x="185" y="350"/>
                </a:cubicBezTo>
                <a:cubicBezTo>
                  <a:pt x="185" y="328"/>
                  <a:pt x="185" y="328"/>
                  <a:pt x="185" y="328"/>
                </a:cubicBezTo>
                <a:cubicBezTo>
                  <a:pt x="185" y="282"/>
                  <a:pt x="185" y="282"/>
                  <a:pt x="185" y="282"/>
                </a:cubicBezTo>
                <a:cubicBezTo>
                  <a:pt x="147" y="309"/>
                  <a:pt x="147" y="309"/>
                  <a:pt x="147" y="309"/>
                </a:cubicBezTo>
                <a:cubicBezTo>
                  <a:pt x="29" y="393"/>
                  <a:pt x="29" y="393"/>
                  <a:pt x="29" y="393"/>
                </a:cubicBezTo>
                <a:cubicBezTo>
                  <a:pt x="0" y="413"/>
                  <a:pt x="0" y="413"/>
                  <a:pt x="0" y="413"/>
                </a:cubicBezTo>
                <a:cubicBezTo>
                  <a:pt x="29" y="432"/>
                  <a:pt x="29" y="432"/>
                  <a:pt x="29" y="432"/>
                </a:cubicBezTo>
                <a:cubicBezTo>
                  <a:pt x="148" y="513"/>
                  <a:pt x="148" y="513"/>
                  <a:pt x="148" y="513"/>
                </a:cubicBezTo>
                <a:cubicBezTo>
                  <a:pt x="185" y="539"/>
                  <a:pt x="185" y="539"/>
                  <a:pt x="185" y="539"/>
                </a:cubicBezTo>
                <a:cubicBezTo>
                  <a:pt x="185" y="493"/>
                  <a:pt x="185" y="493"/>
                  <a:pt x="185" y="493"/>
                </a:cubicBezTo>
                <a:cubicBezTo>
                  <a:pt x="185" y="471"/>
                  <a:pt x="185" y="471"/>
                  <a:pt x="185" y="471"/>
                </a:cubicBezTo>
                <a:cubicBezTo>
                  <a:pt x="190" y="471"/>
                  <a:pt x="194" y="471"/>
                  <a:pt x="199" y="471"/>
                </a:cubicBezTo>
                <a:cubicBezTo>
                  <a:pt x="277" y="471"/>
                  <a:pt x="421" y="456"/>
                  <a:pt x="523" y="359"/>
                </a:cubicBezTo>
                <a:cubicBezTo>
                  <a:pt x="606" y="431"/>
                  <a:pt x="730" y="471"/>
                  <a:pt x="878" y="471"/>
                </a:cubicBezTo>
                <a:cubicBezTo>
                  <a:pt x="878" y="493"/>
                  <a:pt x="878" y="493"/>
                  <a:pt x="878" y="493"/>
                </a:cubicBezTo>
                <a:cubicBezTo>
                  <a:pt x="878" y="539"/>
                  <a:pt x="878" y="539"/>
                  <a:pt x="878" y="539"/>
                </a:cubicBezTo>
                <a:cubicBezTo>
                  <a:pt x="916" y="513"/>
                  <a:pt x="916" y="513"/>
                  <a:pt x="916" y="513"/>
                </a:cubicBezTo>
                <a:cubicBezTo>
                  <a:pt x="1035" y="432"/>
                  <a:pt x="1035" y="432"/>
                  <a:pt x="1035" y="432"/>
                </a:cubicBezTo>
                <a:cubicBezTo>
                  <a:pt x="1063" y="413"/>
                  <a:pt x="1063" y="413"/>
                  <a:pt x="1063" y="413"/>
                </a:cubicBezTo>
                <a:cubicBezTo>
                  <a:pt x="1035" y="393"/>
                  <a:pt x="1035" y="393"/>
                  <a:pt x="1035" y="393"/>
                </a:cubicBezTo>
                <a:lnTo>
                  <a:pt x="916" y="309"/>
                </a:lnTo>
                <a:close/>
              </a:path>
            </a:pathLst>
          </a:custGeom>
          <a:solidFill>
            <a:srgbClr val="00B294"/>
          </a:solidFill>
          <a:ln>
            <a:noFill/>
          </a:ln>
        </p:spPr>
        <p:txBody>
          <a:bodyPr vert="horz" wrap="square" lIns="89642" tIns="44821" rIns="89642" bIns="44821" numCol="1" anchor="t" anchorCtr="0" compatLnSpc="1">
            <a:prstTxWarp prst="textNoShape">
              <a:avLst/>
            </a:prstTxWarp>
          </a:bodyPr>
          <a:lstStyle/>
          <a:p>
            <a:pPr defTabSz="896386"/>
            <a:endParaRPr lang="en-US" sz="1765" kern="0">
              <a:solidFill>
                <a:srgbClr val="404040"/>
              </a:solidFill>
            </a:endParaRPr>
          </a:p>
        </p:txBody>
      </p:sp>
      <p:grpSp>
        <p:nvGrpSpPr>
          <p:cNvPr id="55" name="Group 54"/>
          <p:cNvGrpSpPr/>
          <p:nvPr/>
        </p:nvGrpSpPr>
        <p:grpSpPr>
          <a:xfrm>
            <a:off x="1595200" y="4608752"/>
            <a:ext cx="597619" cy="597619"/>
            <a:chOff x="3195638" y="-820737"/>
            <a:chExt cx="1625598" cy="1625598"/>
          </a:xfrm>
        </p:grpSpPr>
        <p:sp>
          <p:nvSpPr>
            <p:cNvPr id="53" name="Donut 52"/>
            <p:cNvSpPr/>
            <p:nvPr/>
          </p:nvSpPr>
          <p:spPr bwMode="auto">
            <a:xfrm>
              <a:off x="3195638" y="-820737"/>
              <a:ext cx="1625598" cy="1625598"/>
            </a:xfrm>
            <a:prstGeom prst="donut">
              <a:avLst>
                <a:gd name="adj" fmla="val 24313"/>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kern="0" dirty="0">
                <a:gradFill>
                  <a:gsLst>
                    <a:gs pos="0">
                      <a:srgbClr val="FFFFFF"/>
                    </a:gs>
                    <a:gs pos="100000">
                      <a:srgbClr val="FFFFFF"/>
                    </a:gs>
                  </a:gsLst>
                  <a:lin ang="5400000" scaled="0"/>
                </a:gradFill>
                <a:ea typeface="Segoe UI" pitchFamily="34" charset="0"/>
                <a:cs typeface="Segoe UI" pitchFamily="34" charset="0"/>
              </a:endParaRPr>
            </a:p>
          </p:txBody>
        </p:sp>
        <p:sp>
          <p:nvSpPr>
            <p:cNvPr id="54" name="Oval 53"/>
            <p:cNvSpPr/>
            <p:nvPr/>
          </p:nvSpPr>
          <p:spPr bwMode="auto">
            <a:xfrm>
              <a:off x="3602036" y="-414339"/>
              <a:ext cx="812802" cy="812802"/>
            </a:xfrm>
            <a:prstGeom prst="ellipse">
              <a:avLst/>
            </a:prstGeom>
            <a:noFill/>
            <a:ln w="34925">
              <a:solidFill>
                <a:srgbClr val="00827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kern="0" dirty="0">
                <a:gradFill>
                  <a:gsLst>
                    <a:gs pos="0">
                      <a:srgbClr val="FFFFFF"/>
                    </a:gs>
                    <a:gs pos="100000">
                      <a:srgbClr val="FFFFFF"/>
                    </a:gs>
                  </a:gsLst>
                  <a:lin ang="5400000" scaled="0"/>
                </a:gradFill>
                <a:ea typeface="Segoe UI" pitchFamily="34" charset="0"/>
                <a:cs typeface="Segoe UI" pitchFamily="34" charset="0"/>
              </a:endParaRPr>
            </a:p>
          </p:txBody>
        </p:sp>
      </p:grpSp>
      <p:sp>
        <p:nvSpPr>
          <p:cNvPr id="38" name="Rectangle 37"/>
          <p:cNvSpPr/>
          <p:nvPr/>
        </p:nvSpPr>
        <p:spPr>
          <a:xfrm>
            <a:off x="8354937" y="2346727"/>
            <a:ext cx="998212" cy="452590"/>
          </a:xfrm>
          <a:prstGeom prst="rect">
            <a:avLst/>
          </a:prstGeom>
        </p:spPr>
        <p:txBody>
          <a:bodyPr wrap="none">
            <a:spAutoFit/>
          </a:bodyPr>
          <a:lstStyle/>
          <a:p>
            <a:pPr algn="ctr" defTabSz="896386"/>
            <a:r>
              <a:rPr lang="en-US" sz="2353" kern="0" dirty="0" err="1">
                <a:gradFill>
                  <a:gsLst>
                    <a:gs pos="0">
                      <a:srgbClr val="008272"/>
                    </a:gs>
                    <a:gs pos="100000">
                      <a:srgbClr val="008272"/>
                    </a:gs>
                  </a:gsLst>
                  <a:lin ang="5400000" scaled="0"/>
                </a:gradFill>
                <a:ea typeface="Calibri" panose="020F0502020204030204" pitchFamily="34" charset="0"/>
                <a:cs typeface="Times New Roman" panose="02020603050405020304" pitchFamily="18" charset="0"/>
              </a:rPr>
              <a:t>en</a:t>
            </a:r>
            <a:r>
              <a:rPr lang="en-US" sz="2353" kern="0" dirty="0">
                <a:gradFill>
                  <a:gsLst>
                    <a:gs pos="0">
                      <a:srgbClr val="008272"/>
                    </a:gs>
                    <a:gs pos="100000">
                      <a:srgbClr val="008272"/>
                    </a:gs>
                  </a:gsLst>
                  <a:lin ang="5400000" scaled="0"/>
                </a:gradFill>
                <a:ea typeface="Calibri" panose="020F0502020204030204" pitchFamily="34" charset="0"/>
                <a:cs typeface="Times New Roman" panose="02020603050405020304" pitchFamily="18" charset="0"/>
              </a:rPr>
              <a:t>-US</a:t>
            </a:r>
          </a:p>
        </p:txBody>
      </p:sp>
      <p:sp>
        <p:nvSpPr>
          <p:cNvPr id="39" name="Rectangle 38"/>
          <p:cNvSpPr/>
          <p:nvPr/>
        </p:nvSpPr>
        <p:spPr>
          <a:xfrm>
            <a:off x="8429640" y="1859607"/>
            <a:ext cx="1010784" cy="452590"/>
          </a:xfrm>
          <a:prstGeom prst="rect">
            <a:avLst/>
          </a:prstGeom>
        </p:spPr>
        <p:txBody>
          <a:bodyPr wrap="none">
            <a:spAutoFit/>
          </a:bodyPr>
          <a:lstStyle/>
          <a:p>
            <a:pPr algn="ctr" defTabSz="896386"/>
            <a:r>
              <a:rPr lang="en-US" sz="2353" kern="0" dirty="0" err="1">
                <a:gradFill>
                  <a:gsLst>
                    <a:gs pos="0">
                      <a:srgbClr val="008272"/>
                    </a:gs>
                    <a:gs pos="100000">
                      <a:srgbClr val="008272"/>
                    </a:gs>
                  </a:gsLst>
                  <a:lin ang="5400000" scaled="0"/>
                </a:gradFill>
                <a:ea typeface="Calibri" panose="020F0502020204030204" pitchFamily="34" charset="0"/>
                <a:cs typeface="Times New Roman" panose="02020603050405020304" pitchFamily="18" charset="0"/>
              </a:rPr>
              <a:t>en</a:t>
            </a:r>
            <a:r>
              <a:rPr lang="en-US" sz="2353" kern="0" dirty="0">
                <a:gradFill>
                  <a:gsLst>
                    <a:gs pos="0">
                      <a:srgbClr val="008272"/>
                    </a:gs>
                    <a:gs pos="100000">
                      <a:srgbClr val="008272"/>
                    </a:gs>
                  </a:gsLst>
                  <a:lin ang="5400000" scaled="0"/>
                </a:gradFill>
                <a:ea typeface="Calibri" panose="020F0502020204030204" pitchFamily="34" charset="0"/>
                <a:cs typeface="Times New Roman" panose="02020603050405020304" pitchFamily="18" charset="0"/>
              </a:rPr>
              <a:t>-GB</a:t>
            </a:r>
          </a:p>
        </p:txBody>
      </p:sp>
      <p:sp>
        <p:nvSpPr>
          <p:cNvPr id="40" name="Rectangle 39"/>
          <p:cNvSpPr/>
          <p:nvPr/>
        </p:nvSpPr>
        <p:spPr>
          <a:xfrm>
            <a:off x="8583757" y="1450302"/>
            <a:ext cx="1001354" cy="452590"/>
          </a:xfrm>
          <a:prstGeom prst="rect">
            <a:avLst/>
          </a:prstGeom>
        </p:spPr>
        <p:txBody>
          <a:bodyPr wrap="none">
            <a:spAutoFit/>
          </a:bodyPr>
          <a:lstStyle/>
          <a:p>
            <a:pPr algn="ctr" defTabSz="896386"/>
            <a:r>
              <a:rPr lang="en-US" sz="2353" kern="0" dirty="0">
                <a:gradFill>
                  <a:gsLst>
                    <a:gs pos="0">
                      <a:srgbClr val="008272"/>
                    </a:gs>
                    <a:gs pos="100000">
                      <a:srgbClr val="008272"/>
                    </a:gs>
                  </a:gsLst>
                  <a:lin ang="5400000" scaled="0"/>
                </a:gradFill>
                <a:ea typeface="Calibri" panose="020F0502020204030204" pitchFamily="34" charset="0"/>
                <a:cs typeface="Times New Roman" panose="02020603050405020304" pitchFamily="18" charset="0"/>
              </a:rPr>
              <a:t>de-DE</a:t>
            </a:r>
          </a:p>
        </p:txBody>
      </p:sp>
      <p:sp>
        <p:nvSpPr>
          <p:cNvPr id="41" name="Rectangle 40"/>
          <p:cNvSpPr/>
          <p:nvPr/>
        </p:nvSpPr>
        <p:spPr>
          <a:xfrm>
            <a:off x="9461323" y="1044401"/>
            <a:ext cx="899208" cy="452590"/>
          </a:xfrm>
          <a:prstGeom prst="rect">
            <a:avLst/>
          </a:prstGeom>
        </p:spPr>
        <p:txBody>
          <a:bodyPr wrap="none">
            <a:spAutoFit/>
          </a:bodyPr>
          <a:lstStyle/>
          <a:p>
            <a:pPr algn="ctr" defTabSz="896386"/>
            <a:r>
              <a:rPr lang="en-US" sz="2353" kern="0" dirty="0" err="1">
                <a:gradFill>
                  <a:gsLst>
                    <a:gs pos="0">
                      <a:srgbClr val="008272"/>
                    </a:gs>
                    <a:gs pos="100000">
                      <a:srgbClr val="008272"/>
                    </a:gs>
                  </a:gsLst>
                  <a:lin ang="5400000" scaled="0"/>
                </a:gradFill>
                <a:ea typeface="Calibri" panose="020F0502020204030204" pitchFamily="34" charset="0"/>
                <a:cs typeface="Times New Roman" panose="02020603050405020304" pitchFamily="18" charset="0"/>
              </a:rPr>
              <a:t>es</a:t>
            </a:r>
            <a:r>
              <a:rPr lang="en-US" sz="2353" kern="0" dirty="0">
                <a:gradFill>
                  <a:gsLst>
                    <a:gs pos="0">
                      <a:srgbClr val="008272"/>
                    </a:gs>
                    <a:gs pos="100000">
                      <a:srgbClr val="008272"/>
                    </a:gs>
                  </a:gsLst>
                  <a:lin ang="5400000" scaled="0"/>
                </a:gradFill>
                <a:ea typeface="Calibri" panose="020F0502020204030204" pitchFamily="34" charset="0"/>
                <a:cs typeface="Times New Roman" panose="02020603050405020304" pitchFamily="18" charset="0"/>
              </a:rPr>
              <a:t>-ES</a:t>
            </a:r>
          </a:p>
        </p:txBody>
      </p:sp>
      <p:sp>
        <p:nvSpPr>
          <p:cNvPr id="43" name="Rectangle 42"/>
          <p:cNvSpPr/>
          <p:nvPr/>
        </p:nvSpPr>
        <p:spPr>
          <a:xfrm>
            <a:off x="10262004" y="1450302"/>
            <a:ext cx="830063" cy="452590"/>
          </a:xfrm>
          <a:prstGeom prst="rect">
            <a:avLst/>
          </a:prstGeom>
        </p:spPr>
        <p:txBody>
          <a:bodyPr wrap="none">
            <a:spAutoFit/>
          </a:bodyPr>
          <a:lstStyle/>
          <a:p>
            <a:pPr algn="ctr" defTabSz="896386"/>
            <a:r>
              <a:rPr lang="en-US" sz="2353" kern="0" dirty="0" err="1">
                <a:gradFill>
                  <a:gsLst>
                    <a:gs pos="0">
                      <a:srgbClr val="008272"/>
                    </a:gs>
                    <a:gs pos="100000">
                      <a:srgbClr val="008272"/>
                    </a:gs>
                  </a:gsLst>
                  <a:lin ang="5400000" scaled="0"/>
                </a:gradFill>
                <a:ea typeface="Calibri" panose="020F0502020204030204" pitchFamily="34" charset="0"/>
                <a:cs typeface="Times New Roman" panose="02020603050405020304" pitchFamily="18" charset="0"/>
              </a:rPr>
              <a:t>fr</a:t>
            </a:r>
            <a:r>
              <a:rPr lang="en-US" sz="2353" kern="0" dirty="0">
                <a:gradFill>
                  <a:gsLst>
                    <a:gs pos="0">
                      <a:srgbClr val="008272"/>
                    </a:gs>
                    <a:gs pos="100000">
                      <a:srgbClr val="008272"/>
                    </a:gs>
                  </a:gsLst>
                  <a:lin ang="5400000" scaled="0"/>
                </a:gradFill>
                <a:ea typeface="Calibri" panose="020F0502020204030204" pitchFamily="34" charset="0"/>
                <a:cs typeface="Times New Roman" panose="02020603050405020304" pitchFamily="18" charset="0"/>
              </a:rPr>
              <a:t>-FR</a:t>
            </a:r>
          </a:p>
        </p:txBody>
      </p:sp>
      <p:sp>
        <p:nvSpPr>
          <p:cNvPr id="45" name="Rectangle 44"/>
          <p:cNvSpPr/>
          <p:nvPr/>
        </p:nvSpPr>
        <p:spPr>
          <a:xfrm>
            <a:off x="10432644" y="1859607"/>
            <a:ext cx="716914" cy="452590"/>
          </a:xfrm>
          <a:prstGeom prst="rect">
            <a:avLst/>
          </a:prstGeom>
        </p:spPr>
        <p:txBody>
          <a:bodyPr wrap="none">
            <a:spAutoFit/>
          </a:bodyPr>
          <a:lstStyle/>
          <a:p>
            <a:pPr algn="ctr" defTabSz="896386"/>
            <a:r>
              <a:rPr lang="en-US" sz="2353" kern="0" dirty="0">
                <a:gradFill>
                  <a:gsLst>
                    <a:gs pos="0">
                      <a:srgbClr val="008272"/>
                    </a:gs>
                    <a:gs pos="100000">
                      <a:srgbClr val="008272"/>
                    </a:gs>
                  </a:gsLst>
                  <a:lin ang="5400000" scaled="0"/>
                </a:gradFill>
                <a:ea typeface="Calibri" panose="020F0502020204030204" pitchFamily="34" charset="0"/>
                <a:cs typeface="Times New Roman" panose="02020603050405020304" pitchFamily="18" charset="0"/>
              </a:rPr>
              <a:t>it-IT</a:t>
            </a:r>
          </a:p>
        </p:txBody>
      </p:sp>
      <p:sp>
        <p:nvSpPr>
          <p:cNvPr id="47" name="Rectangle 46"/>
          <p:cNvSpPr/>
          <p:nvPr/>
        </p:nvSpPr>
        <p:spPr>
          <a:xfrm>
            <a:off x="10284617" y="2346727"/>
            <a:ext cx="1023357" cy="452590"/>
          </a:xfrm>
          <a:prstGeom prst="rect">
            <a:avLst/>
          </a:prstGeom>
        </p:spPr>
        <p:txBody>
          <a:bodyPr wrap="none">
            <a:spAutoFit/>
          </a:bodyPr>
          <a:lstStyle/>
          <a:p>
            <a:pPr algn="ctr" defTabSz="896386"/>
            <a:r>
              <a:rPr lang="en-US" sz="2353" kern="0" dirty="0" err="1">
                <a:gradFill>
                  <a:gsLst>
                    <a:gs pos="0">
                      <a:srgbClr val="008272"/>
                    </a:gs>
                    <a:gs pos="100000">
                      <a:srgbClr val="008272"/>
                    </a:gs>
                  </a:gsLst>
                  <a:lin ang="5400000" scaled="0"/>
                </a:gradFill>
                <a:ea typeface="Calibri" panose="020F0502020204030204" pitchFamily="34" charset="0"/>
                <a:cs typeface="Times New Roman" panose="02020603050405020304" pitchFamily="18" charset="0"/>
              </a:rPr>
              <a:t>zh</a:t>
            </a:r>
            <a:r>
              <a:rPr lang="en-US" sz="2353" kern="0" dirty="0">
                <a:gradFill>
                  <a:gsLst>
                    <a:gs pos="0">
                      <a:srgbClr val="008272"/>
                    </a:gs>
                    <a:gs pos="100000">
                      <a:srgbClr val="008272"/>
                    </a:gs>
                  </a:gsLst>
                  <a:lin ang="5400000" scaled="0"/>
                </a:gradFill>
                <a:ea typeface="Calibri" panose="020F0502020204030204" pitchFamily="34" charset="0"/>
                <a:cs typeface="Times New Roman" panose="02020603050405020304" pitchFamily="18" charset="0"/>
              </a:rPr>
              <a:t>-CN</a:t>
            </a:r>
          </a:p>
        </p:txBody>
      </p:sp>
    </p:spTree>
    <p:extLst>
      <p:ext uri="{BB962C8B-B14F-4D97-AF65-F5344CB8AC3E}">
        <p14:creationId xmlns:p14="http://schemas.microsoft.com/office/powerpoint/2010/main" val="24840872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0-#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5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par>
                                <p:cTn id="12" presetID="42" presetClass="path" presetSubtype="0" decel="100000" fill="hold" grpId="1" nodeType="withEffect">
                                  <p:stCondLst>
                                    <p:cond delay="250"/>
                                  </p:stCondLst>
                                  <p:childTnLst>
                                    <p:animMotion origin="layout" path="M 0.01523 0.00046 L 6.25E-7 -3.7037E-7 " pathEditMode="relative" rAng="0" ptsTypes="AA">
                                      <p:cBhvr>
                                        <p:cTn id="13" dur="500" fill="hold"/>
                                        <p:tgtEl>
                                          <p:spTgt spid="8"/>
                                        </p:tgtEl>
                                        <p:attrNameLst>
                                          <p:attrName>ppt_x</p:attrName>
                                          <p:attrName>ppt_y</p:attrName>
                                        </p:attrNameLst>
                                      </p:cBhvr>
                                      <p:rCtr x="-76800" y="-2300"/>
                                    </p:animMotion>
                                  </p:childTnLst>
                                </p:cTn>
                              </p:par>
                            </p:childTnLst>
                          </p:cTn>
                        </p:par>
                        <p:par>
                          <p:cTn id="14" fill="hold">
                            <p:stCondLst>
                              <p:cond delay="750"/>
                            </p:stCondLst>
                            <p:childTnLst>
                              <p:par>
                                <p:cTn id="15" presetID="10" presetClass="entr" presetSubtype="0" fill="hold" grpId="0" nodeType="afterEffect">
                                  <p:stCondLst>
                                    <p:cond delay="0"/>
                                  </p:stCondLst>
                                  <p:childTnLst>
                                    <p:set>
                                      <p:cBhvr>
                                        <p:cTn id="16" dur="1" fill="hold">
                                          <p:stCondLst>
                                            <p:cond delay="0"/>
                                          </p:stCondLst>
                                        </p:cTn>
                                        <p:tgtEl>
                                          <p:spTgt spid="52"/>
                                        </p:tgtEl>
                                        <p:attrNameLst>
                                          <p:attrName>style.visibility</p:attrName>
                                        </p:attrNameLst>
                                      </p:cBhvr>
                                      <p:to>
                                        <p:strVal val="visible"/>
                                      </p:to>
                                    </p:set>
                                    <p:animEffect transition="in" filter="fade">
                                      <p:cBhvr>
                                        <p:cTn id="17" dur="500"/>
                                        <p:tgtEl>
                                          <p:spTgt spid="52"/>
                                        </p:tgtEl>
                                      </p:cBhvr>
                                    </p:animEffect>
                                  </p:childTnLst>
                                </p:cTn>
                              </p:par>
                              <p:par>
                                <p:cTn id="18" presetID="10" presetClass="entr" presetSubtype="0" fill="hold" nodeType="withEffect">
                                  <p:stCondLst>
                                    <p:cond delay="250"/>
                                  </p:stCondLst>
                                  <p:childTnLst>
                                    <p:set>
                                      <p:cBhvr>
                                        <p:cTn id="19" dur="1" fill="hold">
                                          <p:stCondLst>
                                            <p:cond delay="0"/>
                                          </p:stCondLst>
                                        </p:cTn>
                                        <p:tgtEl>
                                          <p:spTgt spid="48"/>
                                        </p:tgtEl>
                                        <p:attrNameLst>
                                          <p:attrName>style.visibility</p:attrName>
                                        </p:attrNameLst>
                                      </p:cBhvr>
                                      <p:to>
                                        <p:strVal val="visible"/>
                                      </p:to>
                                    </p:set>
                                    <p:animEffect transition="in" filter="fade">
                                      <p:cBhvr>
                                        <p:cTn id="20" dur="500"/>
                                        <p:tgtEl>
                                          <p:spTgt spid="48"/>
                                        </p:tgtEl>
                                      </p:cBhvr>
                                    </p:animEffect>
                                  </p:childTnLst>
                                </p:cTn>
                              </p:par>
                              <p:par>
                                <p:cTn id="21" presetID="42" presetClass="path" presetSubtype="0" decel="100000" fill="hold" nodeType="withEffect">
                                  <p:stCondLst>
                                    <p:cond delay="250"/>
                                  </p:stCondLst>
                                  <p:childTnLst>
                                    <p:animMotion origin="layout" path="M 0.01519 0.00045 L 2.13684E-6 1.04403E-7 " pathEditMode="relative" rAng="0" ptsTypes="AA">
                                      <p:cBhvr>
                                        <p:cTn id="22" dur="500" fill="hold"/>
                                        <p:tgtEl>
                                          <p:spTgt spid="48"/>
                                        </p:tgtEl>
                                        <p:attrNameLst>
                                          <p:attrName>ppt_x</p:attrName>
                                          <p:attrName>ppt_y</p:attrName>
                                        </p:attrNameLst>
                                      </p:cBhvr>
                                      <p:rCtr x="-76600" y="-2300"/>
                                    </p:animMotion>
                                  </p:childTnLst>
                                </p:cTn>
                              </p:par>
                            </p:childTnLst>
                          </p:cTn>
                        </p:par>
                        <p:par>
                          <p:cTn id="23" fill="hold">
                            <p:stCondLst>
                              <p:cond delay="1500"/>
                            </p:stCondLst>
                            <p:childTnLst>
                              <p:par>
                                <p:cTn id="24" presetID="10" presetClass="entr" presetSubtype="0" fill="hold" nodeType="afterEffect">
                                  <p:stCondLst>
                                    <p:cond delay="0"/>
                                  </p:stCondLst>
                                  <p:childTnLst>
                                    <p:set>
                                      <p:cBhvr>
                                        <p:cTn id="25" dur="1" fill="hold">
                                          <p:stCondLst>
                                            <p:cond delay="0"/>
                                          </p:stCondLst>
                                        </p:cTn>
                                        <p:tgtEl>
                                          <p:spTgt spid="55"/>
                                        </p:tgtEl>
                                        <p:attrNameLst>
                                          <p:attrName>style.visibility</p:attrName>
                                        </p:attrNameLst>
                                      </p:cBhvr>
                                      <p:to>
                                        <p:strVal val="visible"/>
                                      </p:to>
                                    </p:set>
                                    <p:animEffect transition="in" filter="fade">
                                      <p:cBhvr>
                                        <p:cTn id="26" dur="500"/>
                                        <p:tgtEl>
                                          <p:spTgt spid="55"/>
                                        </p:tgtEl>
                                      </p:cBhvr>
                                    </p:animEffect>
                                  </p:childTnLst>
                                </p:cTn>
                              </p:par>
                              <p:par>
                                <p:cTn id="27" presetID="10" presetClass="entr" presetSubtype="0" fill="hold" nodeType="withEffect">
                                  <p:stCondLst>
                                    <p:cond delay="250"/>
                                  </p:stCondLst>
                                  <p:childTnLst>
                                    <p:set>
                                      <p:cBhvr>
                                        <p:cTn id="28" dur="1" fill="hold">
                                          <p:stCondLst>
                                            <p:cond delay="0"/>
                                          </p:stCondLst>
                                        </p:cTn>
                                        <p:tgtEl>
                                          <p:spTgt spid="49"/>
                                        </p:tgtEl>
                                        <p:attrNameLst>
                                          <p:attrName>style.visibility</p:attrName>
                                        </p:attrNameLst>
                                      </p:cBhvr>
                                      <p:to>
                                        <p:strVal val="visible"/>
                                      </p:to>
                                    </p:set>
                                    <p:animEffect transition="in" filter="fade">
                                      <p:cBhvr>
                                        <p:cTn id="29" dur="500"/>
                                        <p:tgtEl>
                                          <p:spTgt spid="49"/>
                                        </p:tgtEl>
                                      </p:cBhvr>
                                    </p:animEffect>
                                  </p:childTnLst>
                                </p:cTn>
                              </p:par>
                              <p:par>
                                <p:cTn id="30" presetID="42" presetClass="path" presetSubtype="0" decel="100000" fill="hold" nodeType="withEffect">
                                  <p:stCondLst>
                                    <p:cond delay="250"/>
                                  </p:stCondLst>
                                  <p:childTnLst>
                                    <p:animMotion origin="layout" path="M 0.01519 0.00045 L 2.33342E-6 4.25329E-6 " pathEditMode="relative" rAng="0" ptsTypes="AA">
                                      <p:cBhvr>
                                        <p:cTn id="31" dur="500" fill="hold"/>
                                        <p:tgtEl>
                                          <p:spTgt spid="49"/>
                                        </p:tgtEl>
                                        <p:attrNameLst>
                                          <p:attrName>ppt_x</p:attrName>
                                          <p:attrName>ppt_y</p:attrName>
                                        </p:attrNameLst>
                                      </p:cBhvr>
                                      <p:rCtr x="-76600" y="-2300"/>
                                    </p:animMotion>
                                  </p:childTnLst>
                                </p:cTn>
                              </p:par>
                            </p:childTnLst>
                          </p:cTn>
                        </p:par>
                        <p:par>
                          <p:cTn id="32" fill="hold">
                            <p:stCondLst>
                              <p:cond delay="2250"/>
                            </p:stCondLst>
                            <p:childTnLst>
                              <p:par>
                                <p:cTn id="33" presetID="10" presetClass="entr" presetSubtype="0" fill="hold" nodeType="after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fade">
                                      <p:cBhvr>
                                        <p:cTn id="35" dur="500"/>
                                        <p:tgtEl>
                                          <p:spTgt spid="15"/>
                                        </p:tgtEl>
                                      </p:cBhvr>
                                    </p:animEffect>
                                  </p:childTnLst>
                                </p:cTn>
                              </p:par>
                              <p:par>
                                <p:cTn id="36" presetID="10" presetClass="entr" presetSubtype="0" fill="hold" nodeType="withEffect">
                                  <p:stCondLst>
                                    <p:cond delay="250"/>
                                  </p:stCondLst>
                                  <p:childTnLst>
                                    <p:set>
                                      <p:cBhvr>
                                        <p:cTn id="37" dur="1" fill="hold">
                                          <p:stCondLst>
                                            <p:cond delay="0"/>
                                          </p:stCondLst>
                                        </p:cTn>
                                        <p:tgtEl>
                                          <p:spTgt spid="50"/>
                                        </p:tgtEl>
                                        <p:attrNameLst>
                                          <p:attrName>style.visibility</p:attrName>
                                        </p:attrNameLst>
                                      </p:cBhvr>
                                      <p:to>
                                        <p:strVal val="visible"/>
                                      </p:to>
                                    </p:set>
                                    <p:animEffect transition="in" filter="fade">
                                      <p:cBhvr>
                                        <p:cTn id="38" dur="500"/>
                                        <p:tgtEl>
                                          <p:spTgt spid="50"/>
                                        </p:tgtEl>
                                      </p:cBhvr>
                                    </p:animEffect>
                                  </p:childTnLst>
                                </p:cTn>
                              </p:par>
                              <p:par>
                                <p:cTn id="39" presetID="42" presetClass="path" presetSubtype="0" decel="100000" fill="hold" nodeType="withEffect">
                                  <p:stCondLst>
                                    <p:cond delay="250"/>
                                  </p:stCondLst>
                                  <p:childTnLst>
                                    <p:animMotion origin="layout" path="M 0.01519 0.00046 L 1.93515E-6 -2.8552E-6 " pathEditMode="relative" rAng="0" ptsTypes="AA">
                                      <p:cBhvr>
                                        <p:cTn id="40" dur="500" fill="hold"/>
                                        <p:tgtEl>
                                          <p:spTgt spid="50"/>
                                        </p:tgtEl>
                                        <p:attrNameLst>
                                          <p:attrName>ppt_x</p:attrName>
                                          <p:attrName>ppt_y</p:attrName>
                                        </p:attrNameLst>
                                      </p:cBhvr>
                                      <p:rCtr x="-76600" y="-2300"/>
                                    </p:animMotion>
                                  </p:childTnLst>
                                </p:cTn>
                              </p:par>
                            </p:childTnLst>
                          </p:cTn>
                        </p:par>
                        <p:par>
                          <p:cTn id="41" fill="hold">
                            <p:stCondLst>
                              <p:cond delay="3000"/>
                            </p:stCondLst>
                            <p:childTnLst>
                              <p:par>
                                <p:cTn id="42" presetID="2" presetClass="entr" presetSubtype="4" fill="hold" grpId="0" nodeType="afterEffect">
                                  <p:stCondLst>
                                    <p:cond delay="0"/>
                                  </p:stCondLst>
                                  <p:childTnLst>
                                    <p:set>
                                      <p:cBhvr>
                                        <p:cTn id="43" dur="1" fill="hold">
                                          <p:stCondLst>
                                            <p:cond delay="0"/>
                                          </p:stCondLst>
                                        </p:cTn>
                                        <p:tgtEl>
                                          <p:spTgt spid="62"/>
                                        </p:tgtEl>
                                        <p:attrNameLst>
                                          <p:attrName>style.visibility</p:attrName>
                                        </p:attrNameLst>
                                      </p:cBhvr>
                                      <p:to>
                                        <p:strVal val="visible"/>
                                      </p:to>
                                    </p:set>
                                    <p:anim calcmode="lin" valueType="num">
                                      <p:cBhvr additive="base">
                                        <p:cTn id="44" dur="500" fill="hold"/>
                                        <p:tgtEl>
                                          <p:spTgt spid="62"/>
                                        </p:tgtEl>
                                        <p:attrNameLst>
                                          <p:attrName>ppt_x</p:attrName>
                                        </p:attrNameLst>
                                      </p:cBhvr>
                                      <p:tavLst>
                                        <p:tav tm="0">
                                          <p:val>
                                            <p:strVal val="#ppt_x"/>
                                          </p:val>
                                        </p:tav>
                                        <p:tav tm="100000">
                                          <p:val>
                                            <p:strVal val="#ppt_x"/>
                                          </p:val>
                                        </p:tav>
                                      </p:tavLst>
                                    </p:anim>
                                    <p:anim calcmode="lin" valueType="num">
                                      <p:cBhvr additive="base">
                                        <p:cTn id="45" dur="500" fill="hold"/>
                                        <p:tgtEl>
                                          <p:spTgt spid="62"/>
                                        </p:tgtEl>
                                        <p:attrNameLst>
                                          <p:attrName>ppt_y</p:attrName>
                                        </p:attrNameLst>
                                      </p:cBhvr>
                                      <p:tavLst>
                                        <p:tav tm="0">
                                          <p:val>
                                            <p:strVal val="1+#ppt_h/2"/>
                                          </p:val>
                                        </p:tav>
                                        <p:tav tm="100000">
                                          <p:val>
                                            <p:strVal val="#ppt_y"/>
                                          </p:val>
                                        </p:tav>
                                      </p:tavLst>
                                    </p:anim>
                                  </p:childTnLst>
                                </p:cTn>
                              </p:par>
                            </p:childTnLst>
                          </p:cTn>
                        </p:par>
                        <p:par>
                          <p:cTn id="46" fill="hold">
                            <p:stCondLst>
                              <p:cond delay="3500"/>
                            </p:stCondLst>
                            <p:childTnLst>
                              <p:par>
                                <p:cTn id="47" presetID="10" presetClass="entr" presetSubtype="0" fill="hold" grpId="0" nodeType="afterEffect">
                                  <p:stCondLst>
                                    <p:cond delay="0"/>
                                  </p:stCondLst>
                                  <p:childTnLst>
                                    <p:set>
                                      <p:cBhvr>
                                        <p:cTn id="48" dur="1" fill="hold">
                                          <p:stCondLst>
                                            <p:cond delay="0"/>
                                          </p:stCondLst>
                                        </p:cTn>
                                        <p:tgtEl>
                                          <p:spTgt spid="38"/>
                                        </p:tgtEl>
                                        <p:attrNameLst>
                                          <p:attrName>style.visibility</p:attrName>
                                        </p:attrNameLst>
                                      </p:cBhvr>
                                      <p:to>
                                        <p:strVal val="visible"/>
                                      </p:to>
                                    </p:set>
                                    <p:animEffect transition="in" filter="fade">
                                      <p:cBhvr>
                                        <p:cTn id="49" dur="500"/>
                                        <p:tgtEl>
                                          <p:spTgt spid="38"/>
                                        </p:tgtEl>
                                      </p:cBhvr>
                                    </p:animEffect>
                                  </p:childTnLst>
                                </p:cTn>
                              </p:par>
                              <p:par>
                                <p:cTn id="50" presetID="10" presetClass="entr" presetSubtype="0" fill="hold" grpId="0" nodeType="withEffect">
                                  <p:stCondLst>
                                    <p:cond delay="100"/>
                                  </p:stCondLst>
                                  <p:childTnLst>
                                    <p:set>
                                      <p:cBhvr>
                                        <p:cTn id="51" dur="1" fill="hold">
                                          <p:stCondLst>
                                            <p:cond delay="0"/>
                                          </p:stCondLst>
                                        </p:cTn>
                                        <p:tgtEl>
                                          <p:spTgt spid="39"/>
                                        </p:tgtEl>
                                        <p:attrNameLst>
                                          <p:attrName>style.visibility</p:attrName>
                                        </p:attrNameLst>
                                      </p:cBhvr>
                                      <p:to>
                                        <p:strVal val="visible"/>
                                      </p:to>
                                    </p:set>
                                    <p:animEffect transition="in" filter="fade">
                                      <p:cBhvr>
                                        <p:cTn id="52" dur="500"/>
                                        <p:tgtEl>
                                          <p:spTgt spid="39"/>
                                        </p:tgtEl>
                                      </p:cBhvr>
                                    </p:animEffect>
                                  </p:childTnLst>
                                </p:cTn>
                              </p:par>
                              <p:par>
                                <p:cTn id="53" presetID="10" presetClass="entr" presetSubtype="0" fill="hold" grpId="0" nodeType="withEffect">
                                  <p:stCondLst>
                                    <p:cond delay="200"/>
                                  </p:stCondLst>
                                  <p:childTnLst>
                                    <p:set>
                                      <p:cBhvr>
                                        <p:cTn id="54" dur="1" fill="hold">
                                          <p:stCondLst>
                                            <p:cond delay="0"/>
                                          </p:stCondLst>
                                        </p:cTn>
                                        <p:tgtEl>
                                          <p:spTgt spid="40"/>
                                        </p:tgtEl>
                                        <p:attrNameLst>
                                          <p:attrName>style.visibility</p:attrName>
                                        </p:attrNameLst>
                                      </p:cBhvr>
                                      <p:to>
                                        <p:strVal val="visible"/>
                                      </p:to>
                                    </p:set>
                                    <p:animEffect transition="in" filter="fade">
                                      <p:cBhvr>
                                        <p:cTn id="55" dur="500"/>
                                        <p:tgtEl>
                                          <p:spTgt spid="40"/>
                                        </p:tgtEl>
                                      </p:cBhvr>
                                    </p:animEffect>
                                  </p:childTnLst>
                                </p:cTn>
                              </p:par>
                              <p:par>
                                <p:cTn id="56" presetID="10" presetClass="entr" presetSubtype="0" fill="hold" grpId="0" nodeType="withEffect">
                                  <p:stCondLst>
                                    <p:cond delay="300"/>
                                  </p:stCondLst>
                                  <p:childTnLst>
                                    <p:set>
                                      <p:cBhvr>
                                        <p:cTn id="57" dur="1" fill="hold">
                                          <p:stCondLst>
                                            <p:cond delay="0"/>
                                          </p:stCondLst>
                                        </p:cTn>
                                        <p:tgtEl>
                                          <p:spTgt spid="41"/>
                                        </p:tgtEl>
                                        <p:attrNameLst>
                                          <p:attrName>style.visibility</p:attrName>
                                        </p:attrNameLst>
                                      </p:cBhvr>
                                      <p:to>
                                        <p:strVal val="visible"/>
                                      </p:to>
                                    </p:set>
                                    <p:animEffect transition="in" filter="fade">
                                      <p:cBhvr>
                                        <p:cTn id="58" dur="500"/>
                                        <p:tgtEl>
                                          <p:spTgt spid="41"/>
                                        </p:tgtEl>
                                      </p:cBhvr>
                                    </p:animEffect>
                                  </p:childTnLst>
                                </p:cTn>
                              </p:par>
                              <p:par>
                                <p:cTn id="59" presetID="10" presetClass="entr" presetSubtype="0" fill="hold" grpId="0" nodeType="withEffect">
                                  <p:stCondLst>
                                    <p:cond delay="400"/>
                                  </p:stCondLst>
                                  <p:childTnLst>
                                    <p:set>
                                      <p:cBhvr>
                                        <p:cTn id="60" dur="1" fill="hold">
                                          <p:stCondLst>
                                            <p:cond delay="0"/>
                                          </p:stCondLst>
                                        </p:cTn>
                                        <p:tgtEl>
                                          <p:spTgt spid="43"/>
                                        </p:tgtEl>
                                        <p:attrNameLst>
                                          <p:attrName>style.visibility</p:attrName>
                                        </p:attrNameLst>
                                      </p:cBhvr>
                                      <p:to>
                                        <p:strVal val="visible"/>
                                      </p:to>
                                    </p:set>
                                    <p:animEffect transition="in" filter="fade">
                                      <p:cBhvr>
                                        <p:cTn id="61" dur="500"/>
                                        <p:tgtEl>
                                          <p:spTgt spid="43"/>
                                        </p:tgtEl>
                                      </p:cBhvr>
                                    </p:animEffect>
                                  </p:childTnLst>
                                </p:cTn>
                              </p:par>
                              <p:par>
                                <p:cTn id="62" presetID="10" presetClass="entr" presetSubtype="0" fill="hold" grpId="0" nodeType="withEffect">
                                  <p:stCondLst>
                                    <p:cond delay="500"/>
                                  </p:stCondLst>
                                  <p:childTnLst>
                                    <p:set>
                                      <p:cBhvr>
                                        <p:cTn id="63" dur="1" fill="hold">
                                          <p:stCondLst>
                                            <p:cond delay="0"/>
                                          </p:stCondLst>
                                        </p:cTn>
                                        <p:tgtEl>
                                          <p:spTgt spid="45"/>
                                        </p:tgtEl>
                                        <p:attrNameLst>
                                          <p:attrName>style.visibility</p:attrName>
                                        </p:attrNameLst>
                                      </p:cBhvr>
                                      <p:to>
                                        <p:strVal val="visible"/>
                                      </p:to>
                                    </p:set>
                                    <p:animEffect transition="in" filter="fade">
                                      <p:cBhvr>
                                        <p:cTn id="64" dur="500"/>
                                        <p:tgtEl>
                                          <p:spTgt spid="45"/>
                                        </p:tgtEl>
                                      </p:cBhvr>
                                    </p:animEffect>
                                  </p:childTnLst>
                                </p:cTn>
                              </p:par>
                              <p:par>
                                <p:cTn id="65" presetID="10" presetClass="entr" presetSubtype="0" fill="hold" grpId="0" nodeType="withEffect">
                                  <p:stCondLst>
                                    <p:cond delay="600"/>
                                  </p:stCondLst>
                                  <p:childTnLst>
                                    <p:set>
                                      <p:cBhvr>
                                        <p:cTn id="66" dur="1" fill="hold">
                                          <p:stCondLst>
                                            <p:cond delay="0"/>
                                          </p:stCondLst>
                                        </p:cTn>
                                        <p:tgtEl>
                                          <p:spTgt spid="47"/>
                                        </p:tgtEl>
                                        <p:attrNameLst>
                                          <p:attrName>style.visibility</p:attrName>
                                        </p:attrNameLst>
                                      </p:cBhvr>
                                      <p:to>
                                        <p:strVal val="visible"/>
                                      </p:to>
                                    </p:set>
                                    <p:animEffect transition="in" filter="fade">
                                      <p:cBhvr>
                                        <p:cTn id="67"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animBg="1"/>
      <p:bldP spid="8" grpId="0"/>
      <p:bldP spid="8" grpId="1"/>
      <p:bldP spid="52" grpId="0" animBg="1"/>
      <p:bldP spid="38" grpId="0"/>
      <p:bldP spid="39" grpId="0"/>
      <p:bldP spid="40" grpId="0"/>
      <p:bldP spid="41" grpId="0"/>
      <p:bldP spid="43" grpId="0"/>
      <p:bldP spid="45" grpId="0"/>
      <p:bldP spid="4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bwMode="auto">
          <a:xfrm>
            <a:off x="8486466" y="3578405"/>
            <a:ext cx="2913381" cy="327911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kern="0" dirty="0">
              <a:gradFill>
                <a:gsLst>
                  <a:gs pos="0">
                    <a:srgbClr val="FFFFFF"/>
                  </a:gs>
                  <a:gs pos="100000">
                    <a:srgbClr val="FFFFFF"/>
                  </a:gs>
                </a:gsLst>
                <a:lin ang="5400000" scaled="0"/>
              </a:gradFill>
              <a:ea typeface="Segoe UI" pitchFamily="34" charset="0"/>
              <a:cs typeface="Segoe UI" pitchFamily="34" charset="0"/>
            </a:endParaRPr>
          </a:p>
        </p:txBody>
      </p:sp>
      <p:sp>
        <p:nvSpPr>
          <p:cNvPr id="8" name="Title 7"/>
          <p:cNvSpPr>
            <a:spLocks noGrp="1"/>
          </p:cNvSpPr>
          <p:nvPr>
            <p:ph type="title" idx="4294967295"/>
          </p:nvPr>
        </p:nvSpPr>
        <p:spPr>
          <a:xfrm>
            <a:off x="1508050" y="289958"/>
            <a:ext cx="10385143" cy="899537"/>
          </a:xfrm>
        </p:spPr>
        <p:txBody>
          <a:bodyPr anchor="ctr"/>
          <a:lstStyle/>
          <a:p>
            <a:r>
              <a:rPr lang="en-US" dirty="0">
                <a:solidFill>
                  <a:schemeClr val="tx1"/>
                </a:solidFill>
              </a:rPr>
              <a:t>Text Analytics</a:t>
            </a:r>
          </a:p>
        </p:txBody>
      </p:sp>
      <p:grpSp>
        <p:nvGrpSpPr>
          <p:cNvPr id="11" name="Group 10"/>
          <p:cNvGrpSpPr/>
          <p:nvPr/>
        </p:nvGrpSpPr>
        <p:grpSpPr>
          <a:xfrm>
            <a:off x="-348610" y="296183"/>
            <a:ext cx="1813082" cy="899537"/>
            <a:chOff x="-355601" y="301625"/>
            <a:chExt cx="1849438" cy="917575"/>
          </a:xfrm>
        </p:grpSpPr>
        <p:sp>
          <p:nvSpPr>
            <p:cNvPr id="10" name="Freeform 5"/>
            <p:cNvSpPr>
              <a:spLocks/>
            </p:cNvSpPr>
            <p:nvPr/>
          </p:nvSpPr>
          <p:spPr bwMode="auto">
            <a:xfrm>
              <a:off x="-355601" y="301625"/>
              <a:ext cx="1849438" cy="917575"/>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rgbClr val="01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rgbClr val="404040"/>
                </a:solidFill>
              </a:endParaRPr>
            </a:p>
          </p:txBody>
        </p:sp>
        <p:pic>
          <p:nvPicPr>
            <p:cNvPr id="7" name="Picture 4" descr="Screen Clipping"/>
            <p:cNvPicPr>
              <a:picLocks noChangeAspect="1"/>
            </p:cNvPicPr>
            <p:nvPr/>
          </p:nvPicPr>
          <p:blipFill rotWithShape="1">
            <a:blip r:embed="rId3">
              <a:extLst>
                <a:ext uri="{28A0092B-C50C-407E-A947-70E740481C1C}">
                  <a14:useLocalDpi xmlns:a14="http://schemas.microsoft.com/office/drawing/2010/main" val="0"/>
                </a:ext>
              </a:extLst>
            </a:blip>
            <a:srcRect l="9026" t="7516" r="10293" b="6360"/>
            <a:stretch/>
          </p:blipFill>
          <p:spPr>
            <a:xfrm>
              <a:off x="462755" y="500516"/>
              <a:ext cx="626069" cy="519792"/>
            </a:xfrm>
            <a:prstGeom prst="rect">
              <a:avLst/>
            </a:prstGeom>
          </p:spPr>
        </p:pic>
      </p:grpSp>
      <p:sp>
        <p:nvSpPr>
          <p:cNvPr id="18" name="AutoShape 3"/>
          <p:cNvSpPr>
            <a:spLocks noChangeAspect="1" noChangeArrowheads="1" noTextEdit="1"/>
          </p:cNvSpPr>
          <p:nvPr/>
        </p:nvSpPr>
        <p:spPr bwMode="auto">
          <a:xfrm>
            <a:off x="2707418" y="773225"/>
            <a:ext cx="15896534" cy="7680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rgbClr val="404040"/>
              </a:solidFill>
            </a:endParaRPr>
          </a:p>
        </p:txBody>
      </p:sp>
      <p:grpSp>
        <p:nvGrpSpPr>
          <p:cNvPr id="48" name="Group 47"/>
          <p:cNvGrpSpPr/>
          <p:nvPr/>
        </p:nvGrpSpPr>
        <p:grpSpPr>
          <a:xfrm>
            <a:off x="2623230" y="3727808"/>
            <a:ext cx="9568771" cy="768022"/>
            <a:chOff x="2675830" y="1779503"/>
            <a:chExt cx="9760645" cy="783422"/>
          </a:xfrm>
        </p:grpSpPr>
        <p:sp>
          <p:nvSpPr>
            <p:cNvPr id="46" name="Freeform 45"/>
            <p:cNvSpPr>
              <a:spLocks/>
            </p:cNvSpPr>
            <p:nvPr/>
          </p:nvSpPr>
          <p:spPr bwMode="auto">
            <a:xfrm>
              <a:off x="2947313" y="1779503"/>
              <a:ext cx="9489162" cy="783422"/>
            </a:xfrm>
            <a:custGeom>
              <a:avLst/>
              <a:gdLst>
                <a:gd name="connsiteX0" fmla="*/ 339354 w 9489162"/>
                <a:gd name="connsiteY0" fmla="*/ 0 h 783422"/>
                <a:gd name="connsiteX1" fmla="*/ 9489162 w 9489162"/>
                <a:gd name="connsiteY1" fmla="*/ 0 h 783422"/>
                <a:gd name="connsiteX2" fmla="*/ 9489162 w 9489162"/>
                <a:gd name="connsiteY2" fmla="*/ 783422 h 783422"/>
                <a:gd name="connsiteX3" fmla="*/ 0 w 9489162"/>
                <a:gd name="connsiteY3" fmla="*/ 783422 h 783422"/>
              </a:gdLst>
              <a:ahLst/>
              <a:cxnLst>
                <a:cxn ang="0">
                  <a:pos x="connsiteX0" y="connsiteY0"/>
                </a:cxn>
                <a:cxn ang="0">
                  <a:pos x="connsiteX1" y="connsiteY1"/>
                </a:cxn>
                <a:cxn ang="0">
                  <a:pos x="connsiteX2" y="connsiteY2"/>
                </a:cxn>
                <a:cxn ang="0">
                  <a:pos x="connsiteX3" y="connsiteY3"/>
                </a:cxn>
              </a:cxnLst>
              <a:rect l="l" t="t" r="r" b="b"/>
              <a:pathLst>
                <a:path w="9489162" h="783422">
                  <a:moveTo>
                    <a:pt x="339354" y="0"/>
                  </a:moveTo>
                  <a:lnTo>
                    <a:pt x="9489162" y="0"/>
                  </a:lnTo>
                  <a:lnTo>
                    <a:pt x="9489162" y="783422"/>
                  </a:lnTo>
                  <a:lnTo>
                    <a:pt x="0" y="783422"/>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noAutofit/>
            </a:bodyPr>
            <a:lstStyle/>
            <a:p>
              <a:pPr defTabSz="896386"/>
              <a:endParaRPr lang="en-US" sz="1765" kern="0">
                <a:solidFill>
                  <a:srgbClr val="404040"/>
                </a:solidFill>
              </a:endParaRPr>
            </a:p>
          </p:txBody>
        </p:sp>
        <p:sp>
          <p:nvSpPr>
            <p:cNvPr id="20" name="Freeform 6"/>
            <p:cNvSpPr>
              <a:spLocks/>
            </p:cNvSpPr>
            <p:nvPr/>
          </p:nvSpPr>
          <p:spPr bwMode="auto">
            <a:xfrm>
              <a:off x="2675830" y="1779503"/>
              <a:ext cx="618593" cy="783422"/>
            </a:xfrm>
            <a:custGeom>
              <a:avLst/>
              <a:gdLst>
                <a:gd name="T0" fmla="*/ 0 w 319"/>
                <a:gd name="T1" fmla="*/ 404 h 404"/>
                <a:gd name="T2" fmla="*/ 177 w 319"/>
                <a:gd name="T3" fmla="*/ 0 h 404"/>
                <a:gd name="T4" fmla="*/ 319 w 319"/>
                <a:gd name="T5" fmla="*/ 0 h 404"/>
                <a:gd name="T6" fmla="*/ 142 w 319"/>
                <a:gd name="T7" fmla="*/ 404 h 404"/>
                <a:gd name="T8" fmla="*/ 0 w 319"/>
                <a:gd name="T9" fmla="*/ 404 h 404"/>
                <a:gd name="T10" fmla="*/ 0 w 319"/>
                <a:gd name="T11" fmla="*/ 404 h 404"/>
              </a:gdLst>
              <a:ahLst/>
              <a:cxnLst>
                <a:cxn ang="0">
                  <a:pos x="T0" y="T1"/>
                </a:cxn>
                <a:cxn ang="0">
                  <a:pos x="T2" y="T3"/>
                </a:cxn>
                <a:cxn ang="0">
                  <a:pos x="T4" y="T5"/>
                </a:cxn>
                <a:cxn ang="0">
                  <a:pos x="T6" y="T7"/>
                </a:cxn>
                <a:cxn ang="0">
                  <a:pos x="T8" y="T9"/>
                </a:cxn>
                <a:cxn ang="0">
                  <a:pos x="T10" y="T11"/>
                </a:cxn>
              </a:cxnLst>
              <a:rect l="0" t="0" r="r" b="b"/>
              <a:pathLst>
                <a:path w="319" h="404">
                  <a:moveTo>
                    <a:pt x="0" y="404"/>
                  </a:moveTo>
                  <a:lnTo>
                    <a:pt x="177" y="0"/>
                  </a:lnTo>
                  <a:lnTo>
                    <a:pt x="319" y="0"/>
                  </a:lnTo>
                  <a:lnTo>
                    <a:pt x="142" y="404"/>
                  </a:lnTo>
                  <a:lnTo>
                    <a:pt x="0" y="404"/>
                  </a:lnTo>
                  <a:lnTo>
                    <a:pt x="0" y="404"/>
                  </a:lnTo>
                  <a:close/>
                </a:path>
              </a:pathLst>
            </a:custGeom>
            <a:solidFill>
              <a:srgbClr val="8C8C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rgbClr val="404040"/>
                </a:solidFill>
              </a:endParaRPr>
            </a:p>
          </p:txBody>
        </p:sp>
        <p:sp>
          <p:nvSpPr>
            <p:cNvPr id="35" name="Rectangle 34"/>
            <p:cNvSpPr/>
            <p:nvPr/>
          </p:nvSpPr>
          <p:spPr>
            <a:xfrm>
              <a:off x="3383423" y="1817271"/>
              <a:ext cx="4102910" cy="709653"/>
            </a:xfrm>
            <a:prstGeom prst="rect">
              <a:avLst/>
            </a:prstGeom>
          </p:spPr>
          <p:txBody>
            <a:bodyPr wrap="none">
              <a:spAutoFit/>
            </a:bodyPr>
            <a:lstStyle/>
            <a:p>
              <a:pPr defTabSz="896386"/>
              <a:r>
                <a:rPr lang="en-US" sz="3921" kern="0" dirty="0">
                  <a:gradFill>
                    <a:gsLst>
                      <a:gs pos="1250">
                        <a:srgbClr val="404040"/>
                      </a:gs>
                      <a:gs pos="100000">
                        <a:srgbClr val="404040"/>
                      </a:gs>
                    </a:gsLst>
                    <a:lin ang="5400000" scaled="0"/>
                  </a:gradFill>
                  <a:latin typeface="Segoe UI Light"/>
                </a:rPr>
                <a:t>Sentiment analysis</a:t>
              </a:r>
            </a:p>
          </p:txBody>
        </p:sp>
      </p:grpSp>
      <p:sp>
        <p:nvSpPr>
          <p:cNvPr id="24" name="AutoShape 3"/>
          <p:cNvSpPr>
            <a:spLocks noChangeAspect="1" noChangeArrowheads="1" noTextEdit="1"/>
          </p:cNvSpPr>
          <p:nvPr/>
        </p:nvSpPr>
        <p:spPr bwMode="auto">
          <a:xfrm>
            <a:off x="7361289" y="4039333"/>
            <a:ext cx="3513328" cy="1697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rgbClr val="404040"/>
              </a:solidFill>
            </a:endParaRPr>
          </a:p>
        </p:txBody>
      </p:sp>
      <p:grpSp>
        <p:nvGrpSpPr>
          <p:cNvPr id="49" name="Group 48"/>
          <p:cNvGrpSpPr/>
          <p:nvPr/>
        </p:nvGrpSpPr>
        <p:grpSpPr>
          <a:xfrm>
            <a:off x="2253070" y="4579576"/>
            <a:ext cx="9938931" cy="768022"/>
            <a:chOff x="2298248" y="2648351"/>
            <a:chExt cx="10138227" cy="783422"/>
          </a:xfrm>
        </p:grpSpPr>
        <p:sp>
          <p:nvSpPr>
            <p:cNvPr id="44" name="Freeform 43"/>
            <p:cNvSpPr>
              <a:spLocks/>
            </p:cNvSpPr>
            <p:nvPr/>
          </p:nvSpPr>
          <p:spPr bwMode="auto">
            <a:xfrm>
              <a:off x="2569731" y="2648351"/>
              <a:ext cx="9866744" cy="783422"/>
            </a:xfrm>
            <a:custGeom>
              <a:avLst/>
              <a:gdLst>
                <a:gd name="connsiteX0" fmla="*/ 339354 w 9866744"/>
                <a:gd name="connsiteY0" fmla="*/ 0 h 783422"/>
                <a:gd name="connsiteX1" fmla="*/ 9866744 w 9866744"/>
                <a:gd name="connsiteY1" fmla="*/ 0 h 783422"/>
                <a:gd name="connsiteX2" fmla="*/ 9866744 w 9866744"/>
                <a:gd name="connsiteY2" fmla="*/ 783422 h 783422"/>
                <a:gd name="connsiteX3" fmla="*/ 0 w 9866744"/>
                <a:gd name="connsiteY3" fmla="*/ 783422 h 783422"/>
              </a:gdLst>
              <a:ahLst/>
              <a:cxnLst>
                <a:cxn ang="0">
                  <a:pos x="connsiteX0" y="connsiteY0"/>
                </a:cxn>
                <a:cxn ang="0">
                  <a:pos x="connsiteX1" y="connsiteY1"/>
                </a:cxn>
                <a:cxn ang="0">
                  <a:pos x="connsiteX2" y="connsiteY2"/>
                </a:cxn>
                <a:cxn ang="0">
                  <a:pos x="connsiteX3" y="connsiteY3"/>
                </a:cxn>
              </a:cxnLst>
              <a:rect l="l" t="t" r="r" b="b"/>
              <a:pathLst>
                <a:path w="9866744" h="783422">
                  <a:moveTo>
                    <a:pt x="339354" y="0"/>
                  </a:moveTo>
                  <a:lnTo>
                    <a:pt x="9866744" y="0"/>
                  </a:lnTo>
                  <a:lnTo>
                    <a:pt x="9866744" y="783422"/>
                  </a:lnTo>
                  <a:lnTo>
                    <a:pt x="0" y="783422"/>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noAutofit/>
            </a:bodyPr>
            <a:lstStyle/>
            <a:p>
              <a:pPr defTabSz="896386"/>
              <a:endParaRPr lang="en-US" sz="1765" kern="0">
                <a:solidFill>
                  <a:srgbClr val="404040"/>
                </a:solidFill>
              </a:endParaRPr>
            </a:p>
          </p:txBody>
        </p:sp>
        <p:sp>
          <p:nvSpPr>
            <p:cNvPr id="26" name="Freeform 6"/>
            <p:cNvSpPr>
              <a:spLocks/>
            </p:cNvSpPr>
            <p:nvPr/>
          </p:nvSpPr>
          <p:spPr bwMode="auto">
            <a:xfrm>
              <a:off x="2298248" y="2648351"/>
              <a:ext cx="618593" cy="783422"/>
            </a:xfrm>
            <a:custGeom>
              <a:avLst/>
              <a:gdLst>
                <a:gd name="T0" fmla="*/ 0 w 319"/>
                <a:gd name="T1" fmla="*/ 404 h 404"/>
                <a:gd name="T2" fmla="*/ 177 w 319"/>
                <a:gd name="T3" fmla="*/ 0 h 404"/>
                <a:gd name="T4" fmla="*/ 319 w 319"/>
                <a:gd name="T5" fmla="*/ 0 h 404"/>
                <a:gd name="T6" fmla="*/ 142 w 319"/>
                <a:gd name="T7" fmla="*/ 404 h 404"/>
                <a:gd name="T8" fmla="*/ 0 w 319"/>
                <a:gd name="T9" fmla="*/ 404 h 404"/>
                <a:gd name="T10" fmla="*/ 0 w 319"/>
                <a:gd name="T11" fmla="*/ 404 h 404"/>
              </a:gdLst>
              <a:ahLst/>
              <a:cxnLst>
                <a:cxn ang="0">
                  <a:pos x="T0" y="T1"/>
                </a:cxn>
                <a:cxn ang="0">
                  <a:pos x="T2" y="T3"/>
                </a:cxn>
                <a:cxn ang="0">
                  <a:pos x="T4" y="T5"/>
                </a:cxn>
                <a:cxn ang="0">
                  <a:pos x="T6" y="T7"/>
                </a:cxn>
                <a:cxn ang="0">
                  <a:pos x="T8" y="T9"/>
                </a:cxn>
                <a:cxn ang="0">
                  <a:pos x="T10" y="T11"/>
                </a:cxn>
              </a:cxnLst>
              <a:rect l="0" t="0" r="r" b="b"/>
              <a:pathLst>
                <a:path w="319" h="404">
                  <a:moveTo>
                    <a:pt x="0" y="404"/>
                  </a:moveTo>
                  <a:lnTo>
                    <a:pt x="177" y="0"/>
                  </a:lnTo>
                  <a:lnTo>
                    <a:pt x="319" y="0"/>
                  </a:lnTo>
                  <a:lnTo>
                    <a:pt x="142" y="404"/>
                  </a:lnTo>
                  <a:lnTo>
                    <a:pt x="0" y="404"/>
                  </a:lnTo>
                  <a:lnTo>
                    <a:pt x="0" y="404"/>
                  </a:lnTo>
                  <a:close/>
                </a:path>
              </a:pathLst>
            </a:custGeom>
            <a:solidFill>
              <a:srgbClr val="8C8C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rgbClr val="404040"/>
                </a:solidFill>
              </a:endParaRPr>
            </a:p>
          </p:txBody>
        </p:sp>
        <p:sp>
          <p:nvSpPr>
            <p:cNvPr id="36" name="Rectangle 35"/>
            <p:cNvSpPr/>
            <p:nvPr/>
          </p:nvSpPr>
          <p:spPr>
            <a:xfrm>
              <a:off x="3110683" y="2686119"/>
              <a:ext cx="4770049" cy="709653"/>
            </a:xfrm>
            <a:prstGeom prst="rect">
              <a:avLst/>
            </a:prstGeom>
          </p:spPr>
          <p:txBody>
            <a:bodyPr wrap="none">
              <a:spAutoFit/>
            </a:bodyPr>
            <a:lstStyle/>
            <a:p>
              <a:pPr defTabSz="896386"/>
              <a:r>
                <a:rPr lang="en-US" sz="3921" kern="0" dirty="0">
                  <a:gradFill>
                    <a:gsLst>
                      <a:gs pos="1250">
                        <a:srgbClr val="404040"/>
                      </a:gs>
                      <a:gs pos="100000">
                        <a:srgbClr val="404040"/>
                      </a:gs>
                    </a:gsLst>
                    <a:lin ang="5400000" scaled="0"/>
                  </a:gradFill>
                  <a:latin typeface="Segoe UI Light"/>
                </a:rPr>
                <a:t>Key phrase extraction</a:t>
              </a:r>
            </a:p>
          </p:txBody>
        </p:sp>
      </p:grpSp>
      <p:sp>
        <p:nvSpPr>
          <p:cNvPr id="30" name="AutoShape 3"/>
          <p:cNvSpPr>
            <a:spLocks noChangeAspect="1" noChangeArrowheads="1" noTextEdit="1"/>
          </p:cNvSpPr>
          <p:nvPr/>
        </p:nvSpPr>
        <p:spPr bwMode="auto">
          <a:xfrm>
            <a:off x="1897575" y="3438773"/>
            <a:ext cx="15896534" cy="7680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rgbClr val="404040"/>
              </a:solidFill>
            </a:endParaRPr>
          </a:p>
        </p:txBody>
      </p:sp>
      <p:grpSp>
        <p:nvGrpSpPr>
          <p:cNvPr id="50" name="Group 49"/>
          <p:cNvGrpSpPr/>
          <p:nvPr/>
        </p:nvGrpSpPr>
        <p:grpSpPr>
          <a:xfrm>
            <a:off x="1897575" y="5421573"/>
            <a:ext cx="10294426" cy="768022"/>
            <a:chOff x="1935624" y="3507231"/>
            <a:chExt cx="10500851" cy="783422"/>
          </a:xfrm>
        </p:grpSpPr>
        <p:sp>
          <p:nvSpPr>
            <p:cNvPr id="42" name="Freeform 41"/>
            <p:cNvSpPr>
              <a:spLocks/>
            </p:cNvSpPr>
            <p:nvPr/>
          </p:nvSpPr>
          <p:spPr bwMode="auto">
            <a:xfrm>
              <a:off x="2207107" y="3507231"/>
              <a:ext cx="10229368" cy="783422"/>
            </a:xfrm>
            <a:custGeom>
              <a:avLst/>
              <a:gdLst>
                <a:gd name="connsiteX0" fmla="*/ 339354 w 10229368"/>
                <a:gd name="connsiteY0" fmla="*/ 0 h 783422"/>
                <a:gd name="connsiteX1" fmla="*/ 10229368 w 10229368"/>
                <a:gd name="connsiteY1" fmla="*/ 0 h 783422"/>
                <a:gd name="connsiteX2" fmla="*/ 10229368 w 10229368"/>
                <a:gd name="connsiteY2" fmla="*/ 783422 h 783422"/>
                <a:gd name="connsiteX3" fmla="*/ 0 w 10229368"/>
                <a:gd name="connsiteY3" fmla="*/ 783422 h 783422"/>
              </a:gdLst>
              <a:ahLst/>
              <a:cxnLst>
                <a:cxn ang="0">
                  <a:pos x="connsiteX0" y="connsiteY0"/>
                </a:cxn>
                <a:cxn ang="0">
                  <a:pos x="connsiteX1" y="connsiteY1"/>
                </a:cxn>
                <a:cxn ang="0">
                  <a:pos x="connsiteX2" y="connsiteY2"/>
                </a:cxn>
                <a:cxn ang="0">
                  <a:pos x="connsiteX3" y="connsiteY3"/>
                </a:cxn>
              </a:cxnLst>
              <a:rect l="l" t="t" r="r" b="b"/>
              <a:pathLst>
                <a:path w="10229368" h="783422">
                  <a:moveTo>
                    <a:pt x="339354" y="0"/>
                  </a:moveTo>
                  <a:lnTo>
                    <a:pt x="10229368" y="0"/>
                  </a:lnTo>
                  <a:lnTo>
                    <a:pt x="10229368" y="783422"/>
                  </a:lnTo>
                  <a:lnTo>
                    <a:pt x="0" y="783422"/>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noAutofit/>
            </a:bodyPr>
            <a:lstStyle/>
            <a:p>
              <a:pPr defTabSz="896386"/>
              <a:endParaRPr lang="en-US" sz="1765" kern="0">
                <a:solidFill>
                  <a:srgbClr val="404040"/>
                </a:solidFill>
              </a:endParaRPr>
            </a:p>
          </p:txBody>
        </p:sp>
        <p:sp>
          <p:nvSpPr>
            <p:cNvPr id="32" name="Freeform 6"/>
            <p:cNvSpPr>
              <a:spLocks/>
            </p:cNvSpPr>
            <p:nvPr/>
          </p:nvSpPr>
          <p:spPr bwMode="auto">
            <a:xfrm>
              <a:off x="1935624" y="3507231"/>
              <a:ext cx="618593" cy="783422"/>
            </a:xfrm>
            <a:custGeom>
              <a:avLst/>
              <a:gdLst>
                <a:gd name="T0" fmla="*/ 0 w 319"/>
                <a:gd name="T1" fmla="*/ 404 h 404"/>
                <a:gd name="T2" fmla="*/ 177 w 319"/>
                <a:gd name="T3" fmla="*/ 0 h 404"/>
                <a:gd name="T4" fmla="*/ 319 w 319"/>
                <a:gd name="T5" fmla="*/ 0 h 404"/>
                <a:gd name="T6" fmla="*/ 142 w 319"/>
                <a:gd name="T7" fmla="*/ 404 h 404"/>
                <a:gd name="T8" fmla="*/ 0 w 319"/>
                <a:gd name="T9" fmla="*/ 404 h 404"/>
                <a:gd name="T10" fmla="*/ 0 w 319"/>
                <a:gd name="T11" fmla="*/ 404 h 404"/>
              </a:gdLst>
              <a:ahLst/>
              <a:cxnLst>
                <a:cxn ang="0">
                  <a:pos x="T0" y="T1"/>
                </a:cxn>
                <a:cxn ang="0">
                  <a:pos x="T2" y="T3"/>
                </a:cxn>
                <a:cxn ang="0">
                  <a:pos x="T4" y="T5"/>
                </a:cxn>
                <a:cxn ang="0">
                  <a:pos x="T6" y="T7"/>
                </a:cxn>
                <a:cxn ang="0">
                  <a:pos x="T8" y="T9"/>
                </a:cxn>
                <a:cxn ang="0">
                  <a:pos x="T10" y="T11"/>
                </a:cxn>
              </a:cxnLst>
              <a:rect l="0" t="0" r="r" b="b"/>
              <a:pathLst>
                <a:path w="319" h="404">
                  <a:moveTo>
                    <a:pt x="0" y="404"/>
                  </a:moveTo>
                  <a:lnTo>
                    <a:pt x="177" y="0"/>
                  </a:lnTo>
                  <a:lnTo>
                    <a:pt x="319" y="0"/>
                  </a:lnTo>
                  <a:lnTo>
                    <a:pt x="142" y="404"/>
                  </a:lnTo>
                  <a:lnTo>
                    <a:pt x="0" y="404"/>
                  </a:lnTo>
                  <a:lnTo>
                    <a:pt x="0" y="404"/>
                  </a:lnTo>
                  <a:close/>
                </a:path>
              </a:pathLst>
            </a:custGeom>
            <a:solidFill>
              <a:srgbClr val="8C8C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rgbClr val="404040"/>
                </a:solidFill>
              </a:endParaRPr>
            </a:p>
          </p:txBody>
        </p:sp>
        <p:sp>
          <p:nvSpPr>
            <p:cNvPr id="37" name="Rectangle 36"/>
            <p:cNvSpPr/>
            <p:nvPr/>
          </p:nvSpPr>
          <p:spPr>
            <a:xfrm>
              <a:off x="2729683" y="3544999"/>
              <a:ext cx="8386994" cy="709653"/>
            </a:xfrm>
            <a:prstGeom prst="rect">
              <a:avLst/>
            </a:prstGeom>
          </p:spPr>
          <p:txBody>
            <a:bodyPr wrap="none">
              <a:spAutoFit/>
            </a:bodyPr>
            <a:lstStyle/>
            <a:p>
              <a:pPr defTabSz="896386"/>
              <a:r>
                <a:rPr lang="en-US" sz="3921" kern="0" dirty="0">
                  <a:gradFill>
                    <a:gsLst>
                      <a:gs pos="1250">
                        <a:srgbClr val="404040"/>
                      </a:gs>
                      <a:gs pos="100000">
                        <a:srgbClr val="404040"/>
                      </a:gs>
                    </a:gsLst>
                    <a:lin ang="5400000" scaled="0"/>
                  </a:gradFill>
                  <a:latin typeface="Segoe UI Light"/>
                </a:rPr>
                <a:t>Language detection for 120 languages</a:t>
              </a:r>
            </a:p>
          </p:txBody>
        </p:sp>
      </p:grpSp>
      <p:pic>
        <p:nvPicPr>
          <p:cNvPr id="2" name="Picture 1"/>
          <p:cNvPicPr>
            <a:picLocks noChangeAspect="1"/>
          </p:cNvPicPr>
          <p:nvPr/>
        </p:nvPicPr>
        <p:blipFill>
          <a:blip r:embed="rId4"/>
          <a:stretch>
            <a:fillRect/>
          </a:stretch>
        </p:blipFill>
        <p:spPr>
          <a:xfrm>
            <a:off x="1001533" y="3600730"/>
            <a:ext cx="1621697" cy="828185"/>
          </a:xfrm>
          <a:prstGeom prst="rect">
            <a:avLst/>
          </a:prstGeom>
        </p:spPr>
      </p:pic>
      <p:pic>
        <p:nvPicPr>
          <p:cNvPr id="8194" name="Picture 2" descr="https://portalstoragewu.blob.core.windows.net/media/Default/Content/TA_Key%20phrases_R2.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2234" y="4428915"/>
            <a:ext cx="1744133" cy="992658"/>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descr="https://portalstoragewu.blob.core.windows.net/media/Default/Content/TA_Language_R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8211" y="5257100"/>
            <a:ext cx="1647137" cy="937453"/>
          </a:xfrm>
          <a:prstGeom prst="rect">
            <a:avLst/>
          </a:prstGeom>
          <a:noFill/>
          <a:extLst>
            <a:ext uri="{909E8E84-426E-40DD-AFC4-6F175D3DCCD1}">
              <a14:hiddenFill xmlns:a14="http://schemas.microsoft.com/office/drawing/2010/main">
                <a:solidFill>
                  <a:srgbClr val="FFFFFF"/>
                </a:solidFill>
              </a14:hiddenFill>
            </a:ext>
          </a:extLst>
        </p:spPr>
      </p:pic>
      <p:pic>
        <p:nvPicPr>
          <p:cNvPr id="8200" name="Picture 8" descr="https://msdnshared.blob.core.windows.net/media/2016/06/062216_0047_TextAnalyti1.png"/>
          <p:cNvPicPr>
            <a:picLocks noChangeAspect="1" noChangeArrowheads="1"/>
          </p:cNvPicPr>
          <p:nvPr/>
        </p:nvPicPr>
        <p:blipFill rotWithShape="1">
          <a:blip r:embed="rId7">
            <a:extLst>
              <a:ext uri="{28A0092B-C50C-407E-A947-70E740481C1C}">
                <a14:useLocalDpi xmlns:a14="http://schemas.microsoft.com/office/drawing/2010/main" val="0"/>
              </a:ext>
            </a:extLst>
          </a:blip>
          <a:srcRect l="50328" r="22702" b="20984"/>
          <a:stretch/>
        </p:blipFill>
        <p:spPr bwMode="auto">
          <a:xfrm>
            <a:off x="8013852" y="1822878"/>
            <a:ext cx="2978814" cy="1613615"/>
          </a:xfrm>
          <a:prstGeom prst="rect">
            <a:avLst/>
          </a:prstGeom>
          <a:noFill/>
          <a:extLst>
            <a:ext uri="{909E8E84-426E-40DD-AFC4-6F175D3DCCD1}">
              <a14:hiddenFill xmlns:a14="http://schemas.microsoft.com/office/drawing/2010/main">
                <a:solidFill>
                  <a:srgbClr val="FFFFFF"/>
                </a:solidFill>
              </a14:hiddenFill>
            </a:ext>
          </a:extLst>
        </p:spPr>
      </p:pic>
      <p:sp>
        <p:nvSpPr>
          <p:cNvPr id="51" name="Rectangle 50"/>
          <p:cNvSpPr/>
          <p:nvPr/>
        </p:nvSpPr>
        <p:spPr>
          <a:xfrm>
            <a:off x="6840062" y="2388437"/>
            <a:ext cx="998212" cy="452590"/>
          </a:xfrm>
          <a:prstGeom prst="rect">
            <a:avLst/>
          </a:prstGeom>
        </p:spPr>
        <p:txBody>
          <a:bodyPr wrap="none">
            <a:spAutoFit/>
          </a:bodyPr>
          <a:lstStyle/>
          <a:p>
            <a:pPr algn="ctr" defTabSz="896386"/>
            <a:r>
              <a:rPr lang="en-US" sz="2353" kern="0" dirty="0" err="1">
                <a:gradFill>
                  <a:gsLst>
                    <a:gs pos="0">
                      <a:srgbClr val="008272"/>
                    </a:gs>
                    <a:gs pos="100000">
                      <a:srgbClr val="008272"/>
                    </a:gs>
                  </a:gsLst>
                  <a:lin ang="5400000" scaled="0"/>
                </a:gradFill>
                <a:ea typeface="Calibri" panose="020F0502020204030204" pitchFamily="34" charset="0"/>
                <a:cs typeface="Times New Roman" panose="02020603050405020304" pitchFamily="18" charset="0"/>
              </a:rPr>
              <a:t>en</a:t>
            </a:r>
            <a:r>
              <a:rPr lang="en-US" sz="2353" kern="0" dirty="0">
                <a:gradFill>
                  <a:gsLst>
                    <a:gs pos="0">
                      <a:srgbClr val="008272"/>
                    </a:gs>
                    <a:gs pos="100000">
                      <a:srgbClr val="008272"/>
                    </a:gs>
                  </a:gsLst>
                  <a:lin ang="5400000" scaled="0"/>
                </a:gradFill>
                <a:ea typeface="Calibri" panose="020F0502020204030204" pitchFamily="34" charset="0"/>
                <a:cs typeface="Times New Roman" panose="02020603050405020304" pitchFamily="18" charset="0"/>
              </a:rPr>
              <a:t>-US</a:t>
            </a:r>
          </a:p>
        </p:txBody>
      </p:sp>
      <p:sp>
        <p:nvSpPr>
          <p:cNvPr id="56" name="Rectangle 55"/>
          <p:cNvSpPr/>
          <p:nvPr/>
        </p:nvSpPr>
        <p:spPr>
          <a:xfrm>
            <a:off x="7016298" y="1859607"/>
            <a:ext cx="1010784" cy="452590"/>
          </a:xfrm>
          <a:prstGeom prst="rect">
            <a:avLst/>
          </a:prstGeom>
        </p:spPr>
        <p:txBody>
          <a:bodyPr wrap="none">
            <a:spAutoFit/>
          </a:bodyPr>
          <a:lstStyle/>
          <a:p>
            <a:pPr algn="ctr" defTabSz="896386"/>
            <a:r>
              <a:rPr lang="en-US" sz="2353" kern="0" dirty="0" err="1">
                <a:gradFill>
                  <a:gsLst>
                    <a:gs pos="0">
                      <a:srgbClr val="008272"/>
                    </a:gs>
                    <a:gs pos="100000">
                      <a:srgbClr val="008272"/>
                    </a:gs>
                  </a:gsLst>
                  <a:lin ang="5400000" scaled="0"/>
                </a:gradFill>
                <a:ea typeface="Calibri" panose="020F0502020204030204" pitchFamily="34" charset="0"/>
                <a:cs typeface="Times New Roman" panose="02020603050405020304" pitchFamily="18" charset="0"/>
              </a:rPr>
              <a:t>en</a:t>
            </a:r>
            <a:r>
              <a:rPr lang="en-US" sz="2353" kern="0" dirty="0">
                <a:gradFill>
                  <a:gsLst>
                    <a:gs pos="0">
                      <a:srgbClr val="008272"/>
                    </a:gs>
                    <a:gs pos="100000">
                      <a:srgbClr val="008272"/>
                    </a:gs>
                  </a:gsLst>
                  <a:lin ang="5400000" scaled="0"/>
                </a:gradFill>
                <a:ea typeface="Calibri" panose="020F0502020204030204" pitchFamily="34" charset="0"/>
                <a:cs typeface="Times New Roman" panose="02020603050405020304" pitchFamily="18" charset="0"/>
              </a:rPr>
              <a:t>-GB</a:t>
            </a:r>
          </a:p>
        </p:txBody>
      </p:sp>
      <p:sp>
        <p:nvSpPr>
          <p:cNvPr id="57" name="Rectangle 56"/>
          <p:cNvSpPr/>
          <p:nvPr/>
        </p:nvSpPr>
        <p:spPr>
          <a:xfrm>
            <a:off x="7895513" y="1450302"/>
            <a:ext cx="1001354" cy="452590"/>
          </a:xfrm>
          <a:prstGeom prst="rect">
            <a:avLst/>
          </a:prstGeom>
        </p:spPr>
        <p:txBody>
          <a:bodyPr wrap="none">
            <a:spAutoFit/>
          </a:bodyPr>
          <a:lstStyle/>
          <a:p>
            <a:pPr algn="ctr" defTabSz="896386"/>
            <a:r>
              <a:rPr lang="en-US" sz="2353" kern="0" dirty="0">
                <a:gradFill>
                  <a:gsLst>
                    <a:gs pos="0">
                      <a:srgbClr val="008272"/>
                    </a:gs>
                    <a:gs pos="100000">
                      <a:srgbClr val="008272"/>
                    </a:gs>
                  </a:gsLst>
                  <a:lin ang="5400000" scaled="0"/>
                </a:gradFill>
                <a:ea typeface="Calibri" panose="020F0502020204030204" pitchFamily="34" charset="0"/>
                <a:cs typeface="Times New Roman" panose="02020603050405020304" pitchFamily="18" charset="0"/>
              </a:rPr>
              <a:t>de-DE</a:t>
            </a:r>
          </a:p>
        </p:txBody>
      </p:sp>
      <p:sp>
        <p:nvSpPr>
          <p:cNvPr id="58" name="Rectangle 57"/>
          <p:cNvSpPr/>
          <p:nvPr/>
        </p:nvSpPr>
        <p:spPr>
          <a:xfrm>
            <a:off x="9086778" y="1412909"/>
            <a:ext cx="899208" cy="452590"/>
          </a:xfrm>
          <a:prstGeom prst="rect">
            <a:avLst/>
          </a:prstGeom>
        </p:spPr>
        <p:txBody>
          <a:bodyPr wrap="none">
            <a:spAutoFit/>
          </a:bodyPr>
          <a:lstStyle/>
          <a:p>
            <a:pPr algn="ctr" defTabSz="896386"/>
            <a:r>
              <a:rPr lang="en-US" sz="2353" kern="0" dirty="0" err="1">
                <a:gradFill>
                  <a:gsLst>
                    <a:gs pos="0">
                      <a:srgbClr val="008272"/>
                    </a:gs>
                    <a:gs pos="100000">
                      <a:srgbClr val="008272"/>
                    </a:gs>
                  </a:gsLst>
                  <a:lin ang="5400000" scaled="0"/>
                </a:gradFill>
                <a:ea typeface="Calibri" panose="020F0502020204030204" pitchFamily="34" charset="0"/>
                <a:cs typeface="Times New Roman" panose="02020603050405020304" pitchFamily="18" charset="0"/>
              </a:rPr>
              <a:t>es</a:t>
            </a:r>
            <a:r>
              <a:rPr lang="en-US" sz="2353" kern="0" dirty="0">
                <a:gradFill>
                  <a:gsLst>
                    <a:gs pos="0">
                      <a:srgbClr val="008272"/>
                    </a:gs>
                    <a:gs pos="100000">
                      <a:srgbClr val="008272"/>
                    </a:gs>
                  </a:gsLst>
                  <a:lin ang="5400000" scaled="0"/>
                </a:gradFill>
                <a:ea typeface="Calibri" panose="020F0502020204030204" pitchFamily="34" charset="0"/>
                <a:cs typeface="Times New Roman" panose="02020603050405020304" pitchFamily="18" charset="0"/>
              </a:rPr>
              <a:t>-ES</a:t>
            </a:r>
          </a:p>
        </p:txBody>
      </p:sp>
      <p:sp>
        <p:nvSpPr>
          <p:cNvPr id="59" name="Rectangle 58"/>
          <p:cNvSpPr/>
          <p:nvPr/>
        </p:nvSpPr>
        <p:spPr>
          <a:xfrm>
            <a:off x="10195726" y="1450302"/>
            <a:ext cx="830063" cy="452590"/>
          </a:xfrm>
          <a:prstGeom prst="rect">
            <a:avLst/>
          </a:prstGeom>
        </p:spPr>
        <p:txBody>
          <a:bodyPr wrap="none">
            <a:spAutoFit/>
          </a:bodyPr>
          <a:lstStyle/>
          <a:p>
            <a:pPr algn="ctr" defTabSz="896386"/>
            <a:r>
              <a:rPr lang="en-US" sz="2353" kern="0" dirty="0" err="1">
                <a:gradFill>
                  <a:gsLst>
                    <a:gs pos="0">
                      <a:srgbClr val="008272"/>
                    </a:gs>
                    <a:gs pos="100000">
                      <a:srgbClr val="008272"/>
                    </a:gs>
                  </a:gsLst>
                  <a:lin ang="5400000" scaled="0"/>
                </a:gradFill>
                <a:ea typeface="Calibri" panose="020F0502020204030204" pitchFamily="34" charset="0"/>
                <a:cs typeface="Times New Roman" panose="02020603050405020304" pitchFamily="18" charset="0"/>
              </a:rPr>
              <a:t>fr</a:t>
            </a:r>
            <a:r>
              <a:rPr lang="en-US" sz="2353" kern="0" dirty="0">
                <a:gradFill>
                  <a:gsLst>
                    <a:gs pos="0">
                      <a:srgbClr val="008272"/>
                    </a:gs>
                    <a:gs pos="100000">
                      <a:srgbClr val="008272"/>
                    </a:gs>
                  </a:gsLst>
                  <a:lin ang="5400000" scaled="0"/>
                </a:gradFill>
                <a:ea typeface="Calibri" panose="020F0502020204030204" pitchFamily="34" charset="0"/>
                <a:cs typeface="Times New Roman" panose="02020603050405020304" pitchFamily="18" charset="0"/>
              </a:rPr>
              <a:t>-FR</a:t>
            </a:r>
          </a:p>
        </p:txBody>
      </p:sp>
      <p:sp>
        <p:nvSpPr>
          <p:cNvPr id="60" name="Rectangle 59"/>
          <p:cNvSpPr/>
          <p:nvPr/>
        </p:nvSpPr>
        <p:spPr>
          <a:xfrm>
            <a:off x="10634209" y="1866477"/>
            <a:ext cx="716914" cy="452590"/>
          </a:xfrm>
          <a:prstGeom prst="rect">
            <a:avLst/>
          </a:prstGeom>
        </p:spPr>
        <p:txBody>
          <a:bodyPr wrap="none">
            <a:spAutoFit/>
          </a:bodyPr>
          <a:lstStyle/>
          <a:p>
            <a:pPr algn="ctr" defTabSz="896386"/>
            <a:r>
              <a:rPr lang="en-US" sz="2353" kern="0" dirty="0">
                <a:gradFill>
                  <a:gsLst>
                    <a:gs pos="0">
                      <a:srgbClr val="008272"/>
                    </a:gs>
                    <a:gs pos="100000">
                      <a:srgbClr val="008272"/>
                    </a:gs>
                  </a:gsLst>
                  <a:lin ang="5400000" scaled="0"/>
                </a:gradFill>
                <a:ea typeface="Calibri" panose="020F0502020204030204" pitchFamily="34" charset="0"/>
                <a:cs typeface="Times New Roman" panose="02020603050405020304" pitchFamily="18" charset="0"/>
              </a:rPr>
              <a:t>it-IT</a:t>
            </a:r>
          </a:p>
        </p:txBody>
      </p:sp>
      <p:sp>
        <p:nvSpPr>
          <p:cNvPr id="61" name="Rectangle 60"/>
          <p:cNvSpPr/>
          <p:nvPr/>
        </p:nvSpPr>
        <p:spPr>
          <a:xfrm>
            <a:off x="10898147" y="2346514"/>
            <a:ext cx="1023357" cy="452590"/>
          </a:xfrm>
          <a:prstGeom prst="rect">
            <a:avLst/>
          </a:prstGeom>
        </p:spPr>
        <p:txBody>
          <a:bodyPr wrap="none">
            <a:spAutoFit/>
          </a:bodyPr>
          <a:lstStyle/>
          <a:p>
            <a:pPr algn="ctr" defTabSz="896386"/>
            <a:r>
              <a:rPr lang="en-US" sz="2353" kern="0" dirty="0" err="1">
                <a:gradFill>
                  <a:gsLst>
                    <a:gs pos="0">
                      <a:srgbClr val="008272"/>
                    </a:gs>
                    <a:gs pos="100000">
                      <a:srgbClr val="008272"/>
                    </a:gs>
                  </a:gsLst>
                  <a:lin ang="5400000" scaled="0"/>
                </a:gradFill>
                <a:ea typeface="Calibri" panose="020F0502020204030204" pitchFamily="34" charset="0"/>
                <a:cs typeface="Times New Roman" panose="02020603050405020304" pitchFamily="18" charset="0"/>
              </a:rPr>
              <a:t>zh</a:t>
            </a:r>
            <a:r>
              <a:rPr lang="en-US" sz="2353" kern="0" dirty="0">
                <a:gradFill>
                  <a:gsLst>
                    <a:gs pos="0">
                      <a:srgbClr val="008272"/>
                    </a:gs>
                    <a:gs pos="100000">
                      <a:srgbClr val="008272"/>
                    </a:gs>
                  </a:gsLst>
                  <a:lin ang="5400000" scaled="0"/>
                </a:gradFill>
                <a:ea typeface="Calibri" panose="020F0502020204030204" pitchFamily="34" charset="0"/>
                <a:cs typeface="Times New Roman" panose="02020603050405020304" pitchFamily="18" charset="0"/>
              </a:rPr>
              <a:t>-CN</a:t>
            </a:r>
          </a:p>
        </p:txBody>
      </p:sp>
    </p:spTree>
    <p:extLst>
      <p:ext uri="{BB962C8B-B14F-4D97-AF65-F5344CB8AC3E}">
        <p14:creationId xmlns:p14="http://schemas.microsoft.com/office/powerpoint/2010/main" val="3461437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0-#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5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par>
                                <p:cTn id="12" presetID="42" presetClass="path" presetSubtype="0" decel="100000" fill="hold" grpId="1" nodeType="withEffect">
                                  <p:stCondLst>
                                    <p:cond delay="250"/>
                                  </p:stCondLst>
                                  <p:childTnLst>
                                    <p:animMotion origin="layout" path="M 0.01519 0.00045 L 2.30023E-6 2.46482E-6 " pathEditMode="relative" rAng="0" ptsTypes="AA">
                                      <p:cBhvr>
                                        <p:cTn id="13" dur="500" fill="hold"/>
                                        <p:tgtEl>
                                          <p:spTgt spid="8"/>
                                        </p:tgtEl>
                                        <p:attrNameLst>
                                          <p:attrName>ppt_x</p:attrName>
                                          <p:attrName>ppt_y</p:attrName>
                                        </p:attrNameLst>
                                      </p:cBhvr>
                                      <p:rCtr x="-76600" y="-2300"/>
                                    </p:animMotion>
                                  </p:childTnLst>
                                </p:cTn>
                              </p:par>
                              <p:par>
                                <p:cTn id="14" presetID="10" presetClass="entr" presetSubtype="0" fill="hold" nodeType="withEffect">
                                  <p:stCondLst>
                                    <p:cond delay="250"/>
                                  </p:stCondLst>
                                  <p:childTnLst>
                                    <p:set>
                                      <p:cBhvr>
                                        <p:cTn id="15" dur="1" fill="hold">
                                          <p:stCondLst>
                                            <p:cond delay="0"/>
                                          </p:stCondLst>
                                        </p:cTn>
                                        <p:tgtEl>
                                          <p:spTgt spid="48"/>
                                        </p:tgtEl>
                                        <p:attrNameLst>
                                          <p:attrName>style.visibility</p:attrName>
                                        </p:attrNameLst>
                                      </p:cBhvr>
                                      <p:to>
                                        <p:strVal val="visible"/>
                                      </p:to>
                                    </p:set>
                                    <p:animEffect transition="in" filter="fade">
                                      <p:cBhvr>
                                        <p:cTn id="16" dur="500"/>
                                        <p:tgtEl>
                                          <p:spTgt spid="48"/>
                                        </p:tgtEl>
                                      </p:cBhvr>
                                    </p:animEffect>
                                  </p:childTnLst>
                                </p:cTn>
                              </p:par>
                              <p:par>
                                <p:cTn id="17" presetID="42" presetClass="path" presetSubtype="0" decel="100000" fill="hold" nodeType="withEffect">
                                  <p:stCondLst>
                                    <p:cond delay="250"/>
                                  </p:stCondLst>
                                  <p:childTnLst>
                                    <p:animMotion origin="layout" path="M 0.01519 0.00045 L 2.13684E-6 1.04403E-7 " pathEditMode="relative" rAng="0" ptsTypes="AA">
                                      <p:cBhvr>
                                        <p:cTn id="18" dur="500" fill="hold"/>
                                        <p:tgtEl>
                                          <p:spTgt spid="48"/>
                                        </p:tgtEl>
                                        <p:attrNameLst>
                                          <p:attrName>ppt_x</p:attrName>
                                          <p:attrName>ppt_y</p:attrName>
                                        </p:attrNameLst>
                                      </p:cBhvr>
                                      <p:rCtr x="-766" y="-23"/>
                                    </p:animMotion>
                                  </p:childTnLst>
                                </p:cTn>
                              </p:par>
                              <p:par>
                                <p:cTn id="19" presetID="10" presetClass="entr" presetSubtype="0" fill="hold" nodeType="withEffect">
                                  <p:stCondLst>
                                    <p:cond delay="250"/>
                                  </p:stCondLst>
                                  <p:childTnLst>
                                    <p:set>
                                      <p:cBhvr>
                                        <p:cTn id="20" dur="1" fill="hold">
                                          <p:stCondLst>
                                            <p:cond delay="0"/>
                                          </p:stCondLst>
                                        </p:cTn>
                                        <p:tgtEl>
                                          <p:spTgt spid="49"/>
                                        </p:tgtEl>
                                        <p:attrNameLst>
                                          <p:attrName>style.visibility</p:attrName>
                                        </p:attrNameLst>
                                      </p:cBhvr>
                                      <p:to>
                                        <p:strVal val="visible"/>
                                      </p:to>
                                    </p:set>
                                    <p:animEffect transition="in" filter="fade">
                                      <p:cBhvr>
                                        <p:cTn id="21" dur="500"/>
                                        <p:tgtEl>
                                          <p:spTgt spid="49"/>
                                        </p:tgtEl>
                                      </p:cBhvr>
                                    </p:animEffect>
                                  </p:childTnLst>
                                </p:cTn>
                              </p:par>
                              <p:par>
                                <p:cTn id="22" presetID="42" presetClass="path" presetSubtype="0" decel="100000" fill="hold" nodeType="withEffect">
                                  <p:stCondLst>
                                    <p:cond delay="250"/>
                                  </p:stCondLst>
                                  <p:childTnLst>
                                    <p:animMotion origin="layout" path="M 0.01519 0.00045 L 2.33342E-6 4.25329E-6 " pathEditMode="relative" rAng="0" ptsTypes="AA">
                                      <p:cBhvr>
                                        <p:cTn id="23" dur="500" fill="hold"/>
                                        <p:tgtEl>
                                          <p:spTgt spid="49"/>
                                        </p:tgtEl>
                                        <p:attrNameLst>
                                          <p:attrName>ppt_x</p:attrName>
                                          <p:attrName>ppt_y</p:attrName>
                                        </p:attrNameLst>
                                      </p:cBhvr>
                                      <p:rCtr x="-766" y="-23"/>
                                    </p:animMotion>
                                  </p:childTnLst>
                                </p:cTn>
                              </p:par>
                              <p:par>
                                <p:cTn id="24" presetID="10" presetClass="entr" presetSubtype="0" fill="hold" nodeType="withEffect">
                                  <p:stCondLst>
                                    <p:cond delay="250"/>
                                  </p:stCondLst>
                                  <p:childTnLst>
                                    <p:set>
                                      <p:cBhvr>
                                        <p:cTn id="25" dur="1" fill="hold">
                                          <p:stCondLst>
                                            <p:cond delay="0"/>
                                          </p:stCondLst>
                                        </p:cTn>
                                        <p:tgtEl>
                                          <p:spTgt spid="50"/>
                                        </p:tgtEl>
                                        <p:attrNameLst>
                                          <p:attrName>style.visibility</p:attrName>
                                        </p:attrNameLst>
                                      </p:cBhvr>
                                      <p:to>
                                        <p:strVal val="visible"/>
                                      </p:to>
                                    </p:set>
                                    <p:animEffect transition="in" filter="fade">
                                      <p:cBhvr>
                                        <p:cTn id="26" dur="500"/>
                                        <p:tgtEl>
                                          <p:spTgt spid="50"/>
                                        </p:tgtEl>
                                      </p:cBhvr>
                                    </p:animEffect>
                                  </p:childTnLst>
                                </p:cTn>
                              </p:par>
                              <p:par>
                                <p:cTn id="27" presetID="42" presetClass="path" presetSubtype="0" decel="100000" fill="hold" nodeType="withEffect">
                                  <p:stCondLst>
                                    <p:cond delay="250"/>
                                  </p:stCondLst>
                                  <p:childTnLst>
                                    <p:animMotion origin="layout" path="M 0.01519 0.00046 L 1.93515E-6 -2.8552E-6 " pathEditMode="relative" rAng="0" ptsTypes="AA">
                                      <p:cBhvr>
                                        <p:cTn id="28" dur="500" fill="hold"/>
                                        <p:tgtEl>
                                          <p:spTgt spid="50"/>
                                        </p:tgtEl>
                                        <p:attrNameLst>
                                          <p:attrName>ppt_x</p:attrName>
                                          <p:attrName>ppt_y</p:attrName>
                                        </p:attrNameLst>
                                      </p:cBhvr>
                                      <p:rCtr x="-766" y="-23"/>
                                    </p:animMotion>
                                  </p:childTnLst>
                                </p:cTn>
                              </p:par>
                              <p:par>
                                <p:cTn id="29" presetID="2" presetClass="entr" presetSubtype="4" fill="hold" nodeType="withEffect">
                                  <p:stCondLst>
                                    <p:cond delay="250"/>
                                  </p:stCondLst>
                                  <p:childTnLst>
                                    <p:set>
                                      <p:cBhvr>
                                        <p:cTn id="30" dur="1" fill="hold">
                                          <p:stCondLst>
                                            <p:cond delay="0"/>
                                          </p:stCondLst>
                                        </p:cTn>
                                        <p:tgtEl>
                                          <p:spTgt spid="2"/>
                                        </p:tgtEl>
                                        <p:attrNameLst>
                                          <p:attrName>style.visibility</p:attrName>
                                        </p:attrNameLst>
                                      </p:cBhvr>
                                      <p:to>
                                        <p:strVal val="visible"/>
                                      </p:to>
                                    </p:set>
                                    <p:anim calcmode="lin" valueType="num">
                                      <p:cBhvr additive="base">
                                        <p:cTn id="31" dur="500" fill="hold"/>
                                        <p:tgtEl>
                                          <p:spTgt spid="2"/>
                                        </p:tgtEl>
                                        <p:attrNameLst>
                                          <p:attrName>ppt_x</p:attrName>
                                        </p:attrNameLst>
                                      </p:cBhvr>
                                      <p:tavLst>
                                        <p:tav tm="0">
                                          <p:val>
                                            <p:strVal val="#ppt_x"/>
                                          </p:val>
                                        </p:tav>
                                        <p:tav tm="100000">
                                          <p:val>
                                            <p:strVal val="#ppt_x"/>
                                          </p:val>
                                        </p:tav>
                                      </p:tavLst>
                                    </p:anim>
                                    <p:anim calcmode="lin" valueType="num">
                                      <p:cBhvr additive="base">
                                        <p:cTn id="32" dur="500" fill="hold"/>
                                        <p:tgtEl>
                                          <p:spTgt spid="2"/>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8194"/>
                                        </p:tgtEl>
                                        <p:attrNameLst>
                                          <p:attrName>style.visibility</p:attrName>
                                        </p:attrNameLst>
                                      </p:cBhvr>
                                      <p:to>
                                        <p:strVal val="visible"/>
                                      </p:to>
                                    </p:set>
                                    <p:anim calcmode="lin" valueType="num">
                                      <p:cBhvr additive="base">
                                        <p:cTn id="35" dur="500" fill="hold"/>
                                        <p:tgtEl>
                                          <p:spTgt spid="8194"/>
                                        </p:tgtEl>
                                        <p:attrNameLst>
                                          <p:attrName>ppt_x</p:attrName>
                                        </p:attrNameLst>
                                      </p:cBhvr>
                                      <p:tavLst>
                                        <p:tav tm="0">
                                          <p:val>
                                            <p:strVal val="#ppt_x"/>
                                          </p:val>
                                        </p:tav>
                                        <p:tav tm="100000">
                                          <p:val>
                                            <p:strVal val="#ppt_x"/>
                                          </p:val>
                                        </p:tav>
                                      </p:tavLst>
                                    </p:anim>
                                    <p:anim calcmode="lin" valueType="num">
                                      <p:cBhvr additive="base">
                                        <p:cTn id="36" dur="500" fill="hold"/>
                                        <p:tgtEl>
                                          <p:spTgt spid="8194"/>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8198"/>
                                        </p:tgtEl>
                                        <p:attrNameLst>
                                          <p:attrName>style.visibility</p:attrName>
                                        </p:attrNameLst>
                                      </p:cBhvr>
                                      <p:to>
                                        <p:strVal val="visible"/>
                                      </p:to>
                                    </p:set>
                                    <p:anim calcmode="lin" valueType="num">
                                      <p:cBhvr additive="base">
                                        <p:cTn id="39" dur="500" fill="hold"/>
                                        <p:tgtEl>
                                          <p:spTgt spid="8198"/>
                                        </p:tgtEl>
                                        <p:attrNameLst>
                                          <p:attrName>ppt_x</p:attrName>
                                        </p:attrNameLst>
                                      </p:cBhvr>
                                      <p:tavLst>
                                        <p:tav tm="0">
                                          <p:val>
                                            <p:strVal val="#ppt_x"/>
                                          </p:val>
                                        </p:tav>
                                        <p:tav tm="100000">
                                          <p:val>
                                            <p:strVal val="#ppt_x"/>
                                          </p:val>
                                        </p:tav>
                                      </p:tavLst>
                                    </p:anim>
                                    <p:anim calcmode="lin" valueType="num">
                                      <p:cBhvr additive="base">
                                        <p:cTn id="40" dur="500" fill="hold"/>
                                        <p:tgtEl>
                                          <p:spTgt spid="8198"/>
                                        </p:tgtEl>
                                        <p:attrNameLst>
                                          <p:attrName>ppt_y</p:attrName>
                                        </p:attrNameLst>
                                      </p:cBhvr>
                                      <p:tavLst>
                                        <p:tav tm="0">
                                          <p:val>
                                            <p:strVal val="1+#ppt_h/2"/>
                                          </p:val>
                                        </p:tav>
                                        <p:tav tm="100000">
                                          <p:val>
                                            <p:strVal val="#ppt_y"/>
                                          </p:val>
                                        </p:tav>
                                      </p:tavLst>
                                    </p:anim>
                                  </p:childTnLst>
                                </p:cTn>
                              </p:par>
                            </p:childTnLst>
                          </p:cTn>
                        </p:par>
                        <p:par>
                          <p:cTn id="41" fill="hold">
                            <p:stCondLst>
                              <p:cond delay="750"/>
                            </p:stCondLst>
                            <p:childTnLst>
                              <p:par>
                                <p:cTn id="42" presetID="10" presetClass="entr" presetSubtype="0" fill="hold" grpId="0" nodeType="afterEffect">
                                  <p:stCondLst>
                                    <p:cond delay="0"/>
                                  </p:stCondLst>
                                  <p:childTnLst>
                                    <p:set>
                                      <p:cBhvr>
                                        <p:cTn id="43" dur="1" fill="hold">
                                          <p:stCondLst>
                                            <p:cond delay="0"/>
                                          </p:stCondLst>
                                        </p:cTn>
                                        <p:tgtEl>
                                          <p:spTgt spid="51"/>
                                        </p:tgtEl>
                                        <p:attrNameLst>
                                          <p:attrName>style.visibility</p:attrName>
                                        </p:attrNameLst>
                                      </p:cBhvr>
                                      <p:to>
                                        <p:strVal val="visible"/>
                                      </p:to>
                                    </p:set>
                                    <p:animEffect transition="in" filter="fade">
                                      <p:cBhvr>
                                        <p:cTn id="44" dur="500"/>
                                        <p:tgtEl>
                                          <p:spTgt spid="51"/>
                                        </p:tgtEl>
                                      </p:cBhvr>
                                    </p:animEffect>
                                  </p:childTnLst>
                                </p:cTn>
                              </p:par>
                              <p:par>
                                <p:cTn id="45" presetID="10" presetClass="entr" presetSubtype="0" fill="hold" grpId="0" nodeType="withEffect">
                                  <p:stCondLst>
                                    <p:cond delay="100"/>
                                  </p:stCondLst>
                                  <p:childTnLst>
                                    <p:set>
                                      <p:cBhvr>
                                        <p:cTn id="46" dur="1" fill="hold">
                                          <p:stCondLst>
                                            <p:cond delay="0"/>
                                          </p:stCondLst>
                                        </p:cTn>
                                        <p:tgtEl>
                                          <p:spTgt spid="56"/>
                                        </p:tgtEl>
                                        <p:attrNameLst>
                                          <p:attrName>style.visibility</p:attrName>
                                        </p:attrNameLst>
                                      </p:cBhvr>
                                      <p:to>
                                        <p:strVal val="visible"/>
                                      </p:to>
                                    </p:set>
                                    <p:animEffect transition="in" filter="fade">
                                      <p:cBhvr>
                                        <p:cTn id="47" dur="500"/>
                                        <p:tgtEl>
                                          <p:spTgt spid="56"/>
                                        </p:tgtEl>
                                      </p:cBhvr>
                                    </p:animEffect>
                                  </p:childTnLst>
                                </p:cTn>
                              </p:par>
                              <p:par>
                                <p:cTn id="48" presetID="10" presetClass="entr" presetSubtype="0" fill="hold" grpId="0" nodeType="withEffect">
                                  <p:stCondLst>
                                    <p:cond delay="200"/>
                                  </p:stCondLst>
                                  <p:childTnLst>
                                    <p:set>
                                      <p:cBhvr>
                                        <p:cTn id="49" dur="1" fill="hold">
                                          <p:stCondLst>
                                            <p:cond delay="0"/>
                                          </p:stCondLst>
                                        </p:cTn>
                                        <p:tgtEl>
                                          <p:spTgt spid="57"/>
                                        </p:tgtEl>
                                        <p:attrNameLst>
                                          <p:attrName>style.visibility</p:attrName>
                                        </p:attrNameLst>
                                      </p:cBhvr>
                                      <p:to>
                                        <p:strVal val="visible"/>
                                      </p:to>
                                    </p:set>
                                    <p:animEffect transition="in" filter="fade">
                                      <p:cBhvr>
                                        <p:cTn id="50" dur="500"/>
                                        <p:tgtEl>
                                          <p:spTgt spid="57"/>
                                        </p:tgtEl>
                                      </p:cBhvr>
                                    </p:animEffect>
                                  </p:childTnLst>
                                </p:cTn>
                              </p:par>
                              <p:par>
                                <p:cTn id="51" presetID="10" presetClass="entr" presetSubtype="0" fill="hold" grpId="0" nodeType="withEffect">
                                  <p:stCondLst>
                                    <p:cond delay="300"/>
                                  </p:stCondLst>
                                  <p:childTnLst>
                                    <p:set>
                                      <p:cBhvr>
                                        <p:cTn id="52" dur="1" fill="hold">
                                          <p:stCondLst>
                                            <p:cond delay="0"/>
                                          </p:stCondLst>
                                        </p:cTn>
                                        <p:tgtEl>
                                          <p:spTgt spid="58"/>
                                        </p:tgtEl>
                                        <p:attrNameLst>
                                          <p:attrName>style.visibility</p:attrName>
                                        </p:attrNameLst>
                                      </p:cBhvr>
                                      <p:to>
                                        <p:strVal val="visible"/>
                                      </p:to>
                                    </p:set>
                                    <p:animEffect transition="in" filter="fade">
                                      <p:cBhvr>
                                        <p:cTn id="53" dur="500"/>
                                        <p:tgtEl>
                                          <p:spTgt spid="58"/>
                                        </p:tgtEl>
                                      </p:cBhvr>
                                    </p:animEffect>
                                  </p:childTnLst>
                                </p:cTn>
                              </p:par>
                              <p:par>
                                <p:cTn id="54" presetID="10" presetClass="entr" presetSubtype="0" fill="hold" grpId="0" nodeType="withEffect">
                                  <p:stCondLst>
                                    <p:cond delay="400"/>
                                  </p:stCondLst>
                                  <p:childTnLst>
                                    <p:set>
                                      <p:cBhvr>
                                        <p:cTn id="55" dur="1" fill="hold">
                                          <p:stCondLst>
                                            <p:cond delay="0"/>
                                          </p:stCondLst>
                                        </p:cTn>
                                        <p:tgtEl>
                                          <p:spTgt spid="59"/>
                                        </p:tgtEl>
                                        <p:attrNameLst>
                                          <p:attrName>style.visibility</p:attrName>
                                        </p:attrNameLst>
                                      </p:cBhvr>
                                      <p:to>
                                        <p:strVal val="visible"/>
                                      </p:to>
                                    </p:set>
                                    <p:animEffect transition="in" filter="fade">
                                      <p:cBhvr>
                                        <p:cTn id="56" dur="500"/>
                                        <p:tgtEl>
                                          <p:spTgt spid="59"/>
                                        </p:tgtEl>
                                      </p:cBhvr>
                                    </p:animEffect>
                                  </p:childTnLst>
                                </p:cTn>
                              </p:par>
                              <p:par>
                                <p:cTn id="57" presetID="10" presetClass="entr" presetSubtype="0" fill="hold" grpId="0" nodeType="withEffect">
                                  <p:stCondLst>
                                    <p:cond delay="500"/>
                                  </p:stCondLst>
                                  <p:childTnLst>
                                    <p:set>
                                      <p:cBhvr>
                                        <p:cTn id="58" dur="1" fill="hold">
                                          <p:stCondLst>
                                            <p:cond delay="0"/>
                                          </p:stCondLst>
                                        </p:cTn>
                                        <p:tgtEl>
                                          <p:spTgt spid="60"/>
                                        </p:tgtEl>
                                        <p:attrNameLst>
                                          <p:attrName>style.visibility</p:attrName>
                                        </p:attrNameLst>
                                      </p:cBhvr>
                                      <p:to>
                                        <p:strVal val="visible"/>
                                      </p:to>
                                    </p:set>
                                    <p:animEffect transition="in" filter="fade">
                                      <p:cBhvr>
                                        <p:cTn id="59" dur="500"/>
                                        <p:tgtEl>
                                          <p:spTgt spid="60"/>
                                        </p:tgtEl>
                                      </p:cBhvr>
                                    </p:animEffect>
                                  </p:childTnLst>
                                </p:cTn>
                              </p:par>
                              <p:par>
                                <p:cTn id="60" presetID="10" presetClass="entr" presetSubtype="0" fill="hold" grpId="0" nodeType="withEffect">
                                  <p:stCondLst>
                                    <p:cond delay="600"/>
                                  </p:stCondLst>
                                  <p:childTnLst>
                                    <p:set>
                                      <p:cBhvr>
                                        <p:cTn id="61" dur="1" fill="hold">
                                          <p:stCondLst>
                                            <p:cond delay="0"/>
                                          </p:stCondLst>
                                        </p:cTn>
                                        <p:tgtEl>
                                          <p:spTgt spid="61"/>
                                        </p:tgtEl>
                                        <p:attrNameLst>
                                          <p:attrName>style.visibility</p:attrName>
                                        </p:attrNameLst>
                                      </p:cBhvr>
                                      <p:to>
                                        <p:strVal val="visible"/>
                                      </p:to>
                                    </p:set>
                                    <p:animEffect transition="in" filter="fade">
                                      <p:cBhvr>
                                        <p:cTn id="62" dur="500"/>
                                        <p:tgtEl>
                                          <p:spTgt spid="61"/>
                                        </p:tgtEl>
                                      </p:cBhvr>
                                    </p:animEffect>
                                  </p:childTnLst>
                                </p:cTn>
                              </p:par>
                              <p:par>
                                <p:cTn id="63" presetID="2" presetClass="entr" presetSubtype="4" fill="hold" nodeType="withEffect">
                                  <p:stCondLst>
                                    <p:cond delay="0"/>
                                  </p:stCondLst>
                                  <p:childTnLst>
                                    <p:set>
                                      <p:cBhvr>
                                        <p:cTn id="64" dur="1" fill="hold">
                                          <p:stCondLst>
                                            <p:cond delay="0"/>
                                          </p:stCondLst>
                                        </p:cTn>
                                        <p:tgtEl>
                                          <p:spTgt spid="8200"/>
                                        </p:tgtEl>
                                        <p:attrNameLst>
                                          <p:attrName>style.visibility</p:attrName>
                                        </p:attrNameLst>
                                      </p:cBhvr>
                                      <p:to>
                                        <p:strVal val="visible"/>
                                      </p:to>
                                    </p:set>
                                    <p:anim calcmode="lin" valueType="num">
                                      <p:cBhvr additive="base">
                                        <p:cTn id="65" dur="500" fill="hold"/>
                                        <p:tgtEl>
                                          <p:spTgt spid="8200"/>
                                        </p:tgtEl>
                                        <p:attrNameLst>
                                          <p:attrName>ppt_x</p:attrName>
                                        </p:attrNameLst>
                                      </p:cBhvr>
                                      <p:tavLst>
                                        <p:tav tm="0">
                                          <p:val>
                                            <p:strVal val="#ppt_x"/>
                                          </p:val>
                                        </p:tav>
                                        <p:tav tm="100000">
                                          <p:val>
                                            <p:strVal val="#ppt_x"/>
                                          </p:val>
                                        </p:tav>
                                      </p:tavLst>
                                    </p:anim>
                                    <p:anim calcmode="lin" valueType="num">
                                      <p:cBhvr additive="base">
                                        <p:cTn id="66" dur="500" fill="hold"/>
                                        <p:tgtEl>
                                          <p:spTgt spid="820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P spid="51" grpId="0"/>
      <p:bldP spid="56" grpId="0"/>
      <p:bldP spid="57" grpId="0"/>
      <p:bldP spid="58" grpId="0"/>
      <p:bldP spid="59" grpId="0"/>
      <p:bldP spid="60" grpId="0"/>
      <p:bldP spid="61"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2"/>
          <p:cNvSpPr txBox="1">
            <a:spLocks/>
          </p:cNvSpPr>
          <p:nvPr/>
        </p:nvSpPr>
        <p:spPr>
          <a:xfrm>
            <a:off x="4721794" y="2094369"/>
            <a:ext cx="8112956" cy="2353233"/>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buNone/>
            </a:pPr>
            <a:r>
              <a:rPr lang="en-US" sz="4313" dirty="0">
                <a:gradFill>
                  <a:gsLst>
                    <a:gs pos="1250">
                      <a:srgbClr val="404040"/>
                    </a:gs>
                    <a:gs pos="100000">
                      <a:srgbClr val="404040"/>
                    </a:gs>
                  </a:gsLst>
                  <a:lin ang="5400000" scaled="0"/>
                </a:gradFill>
              </a:rPr>
              <a:t>LUIS</a:t>
            </a:r>
            <a:br>
              <a:rPr lang="en-US" sz="4313" dirty="0">
                <a:gradFill>
                  <a:gsLst>
                    <a:gs pos="1250">
                      <a:srgbClr val="404040"/>
                    </a:gs>
                    <a:gs pos="100000">
                      <a:srgbClr val="404040"/>
                    </a:gs>
                  </a:gsLst>
                  <a:lin ang="5400000" scaled="0"/>
                </a:gradFill>
              </a:rPr>
            </a:br>
            <a:r>
              <a:rPr lang="en-US" sz="4313" dirty="0">
                <a:gradFill>
                  <a:gsLst>
                    <a:gs pos="1250">
                      <a:srgbClr val="404040"/>
                    </a:gs>
                    <a:gs pos="100000">
                      <a:srgbClr val="404040"/>
                    </a:gs>
                  </a:gsLst>
                  <a:lin ang="5400000" scaled="0"/>
                </a:gradFill>
              </a:rPr>
              <a:t>Language Understanding </a:t>
            </a:r>
            <a:br>
              <a:rPr lang="en-US" sz="4313" dirty="0">
                <a:gradFill>
                  <a:gsLst>
                    <a:gs pos="1250">
                      <a:srgbClr val="404040"/>
                    </a:gs>
                    <a:gs pos="100000">
                      <a:srgbClr val="404040"/>
                    </a:gs>
                  </a:gsLst>
                  <a:lin ang="5400000" scaled="0"/>
                </a:gradFill>
              </a:rPr>
            </a:br>
            <a:r>
              <a:rPr lang="en-US" sz="4313" dirty="0">
                <a:gradFill>
                  <a:gsLst>
                    <a:gs pos="1250">
                      <a:srgbClr val="404040"/>
                    </a:gs>
                    <a:gs pos="100000">
                      <a:srgbClr val="404040"/>
                    </a:gs>
                  </a:gsLst>
                  <a:lin ang="5400000" scaled="0"/>
                </a:gradFill>
              </a:rPr>
              <a:t>Intelligent Service</a:t>
            </a:r>
            <a:br>
              <a:rPr lang="en-US" sz="4705" dirty="0">
                <a:gradFill>
                  <a:gsLst>
                    <a:gs pos="1250">
                      <a:srgbClr val="404040"/>
                    </a:gs>
                    <a:gs pos="100000">
                      <a:srgbClr val="404040"/>
                    </a:gs>
                  </a:gsLst>
                  <a:lin ang="5400000" scaled="0"/>
                </a:gradFill>
              </a:rPr>
            </a:br>
            <a:endParaRPr lang="en-US" sz="2745" dirty="0">
              <a:gradFill>
                <a:gsLst>
                  <a:gs pos="1250">
                    <a:srgbClr val="404040"/>
                  </a:gs>
                  <a:gs pos="100000">
                    <a:srgbClr val="404040"/>
                  </a:gs>
                </a:gsLst>
                <a:lin ang="5400000" scaled="0"/>
              </a:gradFill>
              <a:latin typeface="Segoe UI"/>
            </a:endParaRPr>
          </a:p>
        </p:txBody>
      </p:sp>
      <p:sp>
        <p:nvSpPr>
          <p:cNvPr id="12" name="Parallelogram 11"/>
          <p:cNvSpPr/>
          <p:nvPr/>
        </p:nvSpPr>
        <p:spPr bwMode="auto">
          <a:xfrm>
            <a:off x="2215986" y="1878932"/>
            <a:ext cx="2435536" cy="3062785"/>
          </a:xfrm>
          <a:prstGeom prst="parallelogram">
            <a:avLst>
              <a:gd name="adj" fmla="val 55592"/>
            </a:avLst>
          </a:prstGeom>
          <a:solidFill>
            <a:srgbClr val="D7D7D7"/>
          </a:solidFill>
          <a:ln w="9525" cap="flat" cmpd="sng" algn="ctr">
            <a:noFill/>
            <a:prstDash val="solid"/>
          </a:ln>
          <a:effectLst/>
        </p:spPr>
        <p:txBody>
          <a:bodyPr lIns="119332" tIns="59666" rIns="119332" bIns="59666" rtlCol="0" anchor="ctr"/>
          <a:lstStyle/>
          <a:p>
            <a:pPr defTabSz="896386"/>
            <a:endParaRPr lang="en-US" sz="1372" kern="0" dirty="0">
              <a:solidFill>
                <a:srgbClr val="FFFFFF"/>
              </a:solidFill>
            </a:endParaRPr>
          </a:p>
        </p:txBody>
      </p:sp>
      <p:grpSp>
        <p:nvGrpSpPr>
          <p:cNvPr id="2" name="Group 1"/>
          <p:cNvGrpSpPr/>
          <p:nvPr/>
        </p:nvGrpSpPr>
        <p:grpSpPr>
          <a:xfrm>
            <a:off x="-17119" y="1878932"/>
            <a:ext cx="3592122" cy="3062785"/>
            <a:chOff x="-17463" y="1916112"/>
            <a:chExt cx="3664152" cy="3124200"/>
          </a:xfrm>
        </p:grpSpPr>
        <p:sp>
          <p:nvSpPr>
            <p:cNvPr id="14" name="Flowchart: Process 8"/>
            <p:cNvSpPr/>
            <p:nvPr/>
          </p:nvSpPr>
          <p:spPr bwMode="auto">
            <a:xfrm flipH="1" flipV="1">
              <a:off x="-17463" y="1916112"/>
              <a:ext cx="3664152" cy="312420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127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78 w 10000"/>
                <a:gd name="connsiteY4" fmla="*/ 0 h 10000"/>
                <a:gd name="connsiteX0" fmla="*/ 126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68 w 10000"/>
                <a:gd name="connsiteY4" fmla="*/ 0 h 10000"/>
                <a:gd name="connsiteX0" fmla="*/ 3729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372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3729" y="0"/>
                  </a:moveTo>
                  <a:lnTo>
                    <a:pt x="10000" y="0"/>
                  </a:lnTo>
                  <a:lnTo>
                    <a:pt x="10000" y="10000"/>
                  </a:lnTo>
                  <a:lnTo>
                    <a:pt x="0" y="10000"/>
                  </a:lnTo>
                  <a:lnTo>
                    <a:pt x="3729" y="0"/>
                  </a:lnTo>
                  <a:close/>
                </a:path>
              </a:pathLst>
            </a:cu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kern="0" dirty="0">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descr="Screen Clipping"/>
            <p:cNvPicPr>
              <a:picLocks noChangeAspect="1"/>
            </p:cNvPicPr>
            <p:nvPr/>
          </p:nvPicPr>
          <p:blipFill rotWithShape="1">
            <a:blip r:embed="rId3">
              <a:extLst>
                <a:ext uri="{28A0092B-C50C-407E-A947-70E740481C1C}">
                  <a14:useLocalDpi xmlns:a14="http://schemas.microsoft.com/office/drawing/2010/main" val="0"/>
                </a:ext>
              </a:extLst>
            </a:blip>
            <a:srcRect r="6805" b="11152"/>
            <a:stretch/>
          </p:blipFill>
          <p:spPr>
            <a:xfrm>
              <a:off x="245558" y="2811462"/>
              <a:ext cx="2183317" cy="1150938"/>
            </a:xfrm>
            <a:prstGeom prst="rect">
              <a:avLst/>
            </a:prstGeom>
          </p:spPr>
        </p:pic>
      </p:grpSp>
    </p:spTree>
    <p:extLst>
      <p:ext uri="{BB962C8B-B14F-4D97-AF65-F5344CB8AC3E}">
        <p14:creationId xmlns:p14="http://schemas.microsoft.com/office/powerpoint/2010/main" val="35766762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10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0-#ppt_w/2"/>
                                          </p:val>
                                        </p:tav>
                                        <p:tav tm="100000">
                                          <p:val>
                                            <p:strVal val="#ppt_x"/>
                                          </p:val>
                                        </p:tav>
                                      </p:tavLst>
                                    </p:anim>
                                    <p:anim calcmode="lin" valueType="num">
                                      <p:cBhvr additive="base">
                                        <p:cTn id="12" dur="500" fill="hold"/>
                                        <p:tgtEl>
                                          <p:spTgt spid="12"/>
                                        </p:tgtEl>
                                        <p:attrNameLst>
                                          <p:attrName>ppt_y</p:attrName>
                                        </p:attrNameLst>
                                      </p:cBhvr>
                                      <p:tavLst>
                                        <p:tav tm="0">
                                          <p:val>
                                            <p:strVal val="#ppt_y"/>
                                          </p:val>
                                        </p:tav>
                                        <p:tav tm="100000">
                                          <p:val>
                                            <p:strVal val="#ppt_y"/>
                                          </p:val>
                                        </p:tav>
                                      </p:tavLst>
                                    </p:anim>
                                  </p:childTnLst>
                                </p:cTn>
                              </p:par>
                              <p:par>
                                <p:cTn id="13" presetID="10" presetClass="entr" presetSubtype="0" fill="hold" grpId="0" nodeType="withEffect">
                                  <p:stCondLst>
                                    <p:cond delay="25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42" presetClass="path" presetSubtype="0" decel="100000" fill="hold" grpId="1" nodeType="withEffect">
                                  <p:stCondLst>
                                    <p:cond delay="250"/>
                                  </p:stCondLst>
                                  <p:childTnLst>
                                    <p:animMotion origin="layout" path="M -0.01862 0.00023 L -1.875E-6 -1.85185E-6 " pathEditMode="relative" rAng="0" ptsTypes="AA">
                                      <p:cBhvr>
                                        <p:cTn id="17" dur="500" fill="hold"/>
                                        <p:tgtEl>
                                          <p:spTgt spid="7"/>
                                        </p:tgtEl>
                                        <p:attrNameLst>
                                          <p:attrName>ppt_x</p:attrName>
                                          <p:attrName>ppt_y</p:attrName>
                                        </p:attrNameLst>
                                      </p:cBhvr>
                                      <p:rCtr x="92400" y="-23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P spid="12"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bwMode="auto">
          <a:xfrm>
            <a:off x="1" y="3877214"/>
            <a:ext cx="12192000" cy="2689274"/>
          </a:xfrm>
          <a:prstGeom prst="rect">
            <a:avLst/>
          </a:pr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dirty="0">
              <a:solidFill>
                <a:srgbClr val="404040"/>
              </a:solidFill>
            </a:endParaRPr>
          </a:p>
        </p:txBody>
      </p:sp>
      <p:sp>
        <p:nvSpPr>
          <p:cNvPr id="3" name="Content Placeholder 2"/>
          <p:cNvSpPr>
            <a:spLocks noGrp="1"/>
          </p:cNvSpPr>
          <p:nvPr>
            <p:ph idx="4294967295"/>
          </p:nvPr>
        </p:nvSpPr>
        <p:spPr>
          <a:xfrm>
            <a:off x="1912685" y="1387145"/>
            <a:ext cx="9831104" cy="2380621"/>
          </a:xfrm>
          <a:prstGeom prst="rect">
            <a:avLst/>
          </a:prstGeom>
        </p:spPr>
        <p:txBody>
          <a:bodyPr/>
          <a:lstStyle/>
          <a:p>
            <a:pPr marL="0" indent="0">
              <a:spcBef>
                <a:spcPts val="1765"/>
              </a:spcBef>
              <a:buNone/>
            </a:pPr>
            <a:r>
              <a:rPr lang="en-US" sz="2745" dirty="0"/>
              <a:t>Lets you understand what your users are saying</a:t>
            </a:r>
          </a:p>
          <a:p>
            <a:pPr marL="0" indent="0">
              <a:spcBef>
                <a:spcPts val="1765"/>
              </a:spcBef>
              <a:buNone/>
            </a:pPr>
            <a:r>
              <a:rPr lang="en-US" sz="2745" dirty="0"/>
              <a:t>Seamless integration with Speech Recognition</a:t>
            </a:r>
          </a:p>
          <a:p>
            <a:pPr marL="0" indent="0">
              <a:spcBef>
                <a:spcPts val="1765"/>
              </a:spcBef>
              <a:buNone/>
            </a:pPr>
            <a:r>
              <a:rPr lang="en-US" sz="2745" dirty="0"/>
              <a:t>A few examples are enough to deploy an application</a:t>
            </a:r>
          </a:p>
          <a:p>
            <a:pPr marL="0" indent="0">
              <a:spcBef>
                <a:spcPts val="1765"/>
              </a:spcBef>
              <a:buNone/>
            </a:pPr>
            <a:r>
              <a:rPr lang="en-US" sz="2745" dirty="0"/>
              <a:t>LUIS learns over time</a:t>
            </a:r>
          </a:p>
        </p:txBody>
      </p:sp>
      <p:sp>
        <p:nvSpPr>
          <p:cNvPr id="11" name="Title 7"/>
          <p:cNvSpPr txBox="1">
            <a:spLocks/>
          </p:cNvSpPr>
          <p:nvPr/>
        </p:nvSpPr>
        <p:spPr>
          <a:xfrm>
            <a:off x="1508049" y="289958"/>
            <a:ext cx="10683952" cy="899537"/>
          </a:xfrm>
          <a:prstGeom prst="rect">
            <a:avLst/>
          </a:prstGeom>
        </p:spPr>
        <p:txBody>
          <a:bodyPr vert="horz" wrap="square" lIns="143428" tIns="89642" rIns="143428" bIns="89642"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r>
              <a:rPr lang="en-US" sz="4705" spc="-100" dirty="0">
                <a:gradFill>
                  <a:gsLst>
                    <a:gs pos="1250">
                      <a:srgbClr val="404040"/>
                    </a:gs>
                    <a:gs pos="100000">
                      <a:srgbClr val="404040"/>
                    </a:gs>
                  </a:gsLst>
                  <a:lin ang="5400000" scaled="0"/>
                </a:gradFill>
              </a:rPr>
              <a:t>Language Understanding Intelligent Service</a:t>
            </a:r>
          </a:p>
        </p:txBody>
      </p:sp>
      <p:grpSp>
        <p:nvGrpSpPr>
          <p:cNvPr id="12" name="Group 11"/>
          <p:cNvGrpSpPr/>
          <p:nvPr/>
        </p:nvGrpSpPr>
        <p:grpSpPr>
          <a:xfrm>
            <a:off x="-348610" y="296183"/>
            <a:ext cx="1813082" cy="899537"/>
            <a:chOff x="-355601" y="301625"/>
            <a:chExt cx="1849438" cy="917575"/>
          </a:xfrm>
        </p:grpSpPr>
        <p:sp>
          <p:nvSpPr>
            <p:cNvPr id="13" name="Freeform 5"/>
            <p:cNvSpPr>
              <a:spLocks/>
            </p:cNvSpPr>
            <p:nvPr/>
          </p:nvSpPr>
          <p:spPr bwMode="auto">
            <a:xfrm>
              <a:off x="-355601" y="301625"/>
              <a:ext cx="1849438" cy="917575"/>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rgbClr val="01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rgbClr val="404040"/>
                </a:solidFill>
              </a:endParaRPr>
            </a:p>
          </p:txBody>
        </p:sp>
        <p:pic>
          <p:nvPicPr>
            <p:cNvPr id="14" name="Picture 13" descr="Screen Clipping"/>
            <p:cNvPicPr>
              <a:picLocks noChangeAspect="1"/>
            </p:cNvPicPr>
            <p:nvPr/>
          </p:nvPicPr>
          <p:blipFill rotWithShape="1">
            <a:blip r:embed="rId3">
              <a:extLst>
                <a:ext uri="{28A0092B-C50C-407E-A947-70E740481C1C}">
                  <a14:useLocalDpi xmlns:a14="http://schemas.microsoft.com/office/drawing/2010/main" val="0"/>
                </a:ext>
              </a:extLst>
            </a:blip>
            <a:srcRect r="6805" b="11152"/>
            <a:stretch/>
          </p:blipFill>
          <p:spPr>
            <a:xfrm>
              <a:off x="217489" y="478673"/>
              <a:ext cx="965199" cy="508805"/>
            </a:xfrm>
            <a:prstGeom prst="rect">
              <a:avLst/>
            </a:prstGeom>
          </p:spPr>
        </p:pic>
      </p:grpSp>
      <p:sp>
        <p:nvSpPr>
          <p:cNvPr id="22" name="Rectangle 21"/>
          <p:cNvSpPr/>
          <p:nvPr/>
        </p:nvSpPr>
        <p:spPr>
          <a:xfrm>
            <a:off x="5648011" y="7614305"/>
            <a:ext cx="2028603" cy="1394507"/>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grpSp>
        <p:nvGrpSpPr>
          <p:cNvPr id="15" name="Group 14"/>
          <p:cNvGrpSpPr/>
          <p:nvPr/>
        </p:nvGrpSpPr>
        <p:grpSpPr>
          <a:xfrm>
            <a:off x="462442" y="4176021"/>
            <a:ext cx="2211493" cy="2211493"/>
            <a:chOff x="471714" y="4259262"/>
            <a:chExt cx="2255838" cy="2255838"/>
          </a:xfrm>
        </p:grpSpPr>
        <p:sp>
          <p:nvSpPr>
            <p:cNvPr id="4" name="Rectangle 3"/>
            <p:cNvSpPr/>
            <p:nvPr/>
          </p:nvSpPr>
          <p:spPr bwMode="auto">
            <a:xfrm>
              <a:off x="471714" y="4259262"/>
              <a:ext cx="2255838" cy="2255838"/>
            </a:xfrm>
            <a:prstGeom prst="rect">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kern="0" dirty="0">
                <a:gradFill>
                  <a:gsLst>
                    <a:gs pos="0">
                      <a:srgbClr val="FFFFFF"/>
                    </a:gs>
                    <a:gs pos="100000">
                      <a:srgbClr val="FFFFFF"/>
                    </a:gs>
                  </a:gsLst>
                  <a:lin ang="5400000" scaled="0"/>
                </a:gradFill>
                <a:ea typeface="Segoe UI" pitchFamily="34" charset="0"/>
                <a:cs typeface="Segoe UI" pitchFamily="34" charset="0"/>
              </a:endParaRPr>
            </a:p>
          </p:txBody>
        </p:sp>
        <p:sp>
          <p:nvSpPr>
            <p:cNvPr id="7" name="TextBox 6"/>
            <p:cNvSpPr txBox="1"/>
            <p:nvPr/>
          </p:nvSpPr>
          <p:spPr>
            <a:xfrm>
              <a:off x="808037" y="4987638"/>
              <a:ext cx="1471878" cy="845744"/>
            </a:xfrm>
            <a:prstGeom prst="rect">
              <a:avLst/>
            </a:prstGeom>
            <a:noFill/>
          </p:spPr>
          <p:txBody>
            <a:bodyPr wrap="none" rtlCol="0">
              <a:spAutoFit/>
            </a:bodyPr>
            <a:lstStyle/>
            <a:p>
              <a:pPr defTabSz="896386"/>
              <a:r>
                <a:rPr lang="en-US" sz="2400" kern="0" dirty="0">
                  <a:gradFill>
                    <a:gsLst>
                      <a:gs pos="1250">
                        <a:srgbClr val="FFFFFF"/>
                      </a:gs>
                      <a:gs pos="100000">
                        <a:srgbClr val="FFFFFF"/>
                      </a:gs>
                    </a:gsLst>
                    <a:lin ang="5400000" scaled="0"/>
                  </a:gradFill>
                </a:rPr>
                <a:t>Define </a:t>
              </a:r>
            </a:p>
            <a:p>
              <a:pPr defTabSz="896386"/>
              <a:r>
                <a:rPr lang="en-US" sz="2400" kern="0" dirty="0">
                  <a:gradFill>
                    <a:gsLst>
                      <a:gs pos="1250">
                        <a:srgbClr val="FFFFFF"/>
                      </a:gs>
                      <a:gs pos="100000">
                        <a:srgbClr val="FFFFFF"/>
                      </a:gs>
                    </a:gsLst>
                    <a:lin ang="5400000" scaled="0"/>
                  </a:gradFill>
                </a:rPr>
                <a:t>Concepts</a:t>
              </a:r>
            </a:p>
          </p:txBody>
        </p:sp>
      </p:grpSp>
      <p:grpSp>
        <p:nvGrpSpPr>
          <p:cNvPr id="10" name="Group 9"/>
          <p:cNvGrpSpPr/>
          <p:nvPr/>
        </p:nvGrpSpPr>
        <p:grpSpPr>
          <a:xfrm>
            <a:off x="2896817" y="4176021"/>
            <a:ext cx="2229281" cy="2211493"/>
            <a:chOff x="2923492" y="4259262"/>
            <a:chExt cx="2273983" cy="2255838"/>
          </a:xfrm>
        </p:grpSpPr>
        <p:grpSp>
          <p:nvGrpSpPr>
            <p:cNvPr id="2" name="Group 1"/>
            <p:cNvGrpSpPr/>
            <p:nvPr/>
          </p:nvGrpSpPr>
          <p:grpSpPr>
            <a:xfrm>
              <a:off x="2923492" y="4259262"/>
              <a:ext cx="2273983" cy="2255838"/>
              <a:chOff x="2923492" y="4259262"/>
              <a:chExt cx="2273983" cy="2255838"/>
            </a:xfrm>
          </p:grpSpPr>
          <p:sp>
            <p:nvSpPr>
              <p:cNvPr id="26" name="Rectangle 25"/>
              <p:cNvSpPr/>
              <p:nvPr/>
            </p:nvSpPr>
            <p:spPr bwMode="auto">
              <a:xfrm>
                <a:off x="2941637" y="4259262"/>
                <a:ext cx="2255838" cy="2255838"/>
              </a:xfrm>
              <a:prstGeom prst="rect">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kern="0" dirty="0">
                  <a:gradFill>
                    <a:gsLst>
                      <a:gs pos="0">
                        <a:srgbClr val="FFFFFF"/>
                      </a:gs>
                      <a:gs pos="100000">
                        <a:srgbClr val="FFFFFF"/>
                      </a:gs>
                    </a:gsLst>
                    <a:lin ang="5400000" scaled="0"/>
                  </a:gradFill>
                  <a:ea typeface="Segoe UI" pitchFamily="34" charset="0"/>
                  <a:cs typeface="Segoe UI" pitchFamily="34" charset="0"/>
                </a:endParaRPr>
              </a:p>
            </p:txBody>
          </p:sp>
          <p:sp>
            <p:nvSpPr>
              <p:cNvPr id="5" name="Isosceles Triangle 4"/>
              <p:cNvSpPr/>
              <p:nvPr/>
            </p:nvSpPr>
            <p:spPr bwMode="auto">
              <a:xfrm rot="5400000">
                <a:off x="2695474" y="5096882"/>
                <a:ext cx="1066800" cy="610763"/>
              </a:xfrm>
              <a:prstGeom prst="triangl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kern="0" dirty="0">
                  <a:gradFill>
                    <a:gsLst>
                      <a:gs pos="0">
                        <a:srgbClr val="FFFFFF"/>
                      </a:gs>
                      <a:gs pos="100000">
                        <a:srgbClr val="FFFFFF"/>
                      </a:gs>
                    </a:gsLst>
                    <a:lin ang="5400000" scaled="0"/>
                  </a:gradFill>
                  <a:ea typeface="Segoe UI" pitchFamily="34" charset="0"/>
                  <a:cs typeface="Segoe UI" pitchFamily="34" charset="0"/>
                </a:endParaRPr>
              </a:p>
            </p:txBody>
          </p:sp>
        </p:grpSp>
        <p:sp>
          <p:nvSpPr>
            <p:cNvPr id="8" name="TextBox 7"/>
            <p:cNvSpPr txBox="1"/>
            <p:nvPr/>
          </p:nvSpPr>
          <p:spPr>
            <a:xfrm>
              <a:off x="3612923" y="4987638"/>
              <a:ext cx="1475084" cy="845744"/>
            </a:xfrm>
            <a:prstGeom prst="rect">
              <a:avLst/>
            </a:prstGeom>
            <a:noFill/>
          </p:spPr>
          <p:txBody>
            <a:bodyPr wrap="none" rtlCol="0">
              <a:spAutoFit/>
            </a:bodyPr>
            <a:lstStyle/>
            <a:p>
              <a:pPr defTabSz="896386"/>
              <a:r>
                <a:rPr lang="en-US" sz="2400" kern="0" dirty="0">
                  <a:gradFill>
                    <a:gsLst>
                      <a:gs pos="1250">
                        <a:srgbClr val="FFFFFF"/>
                      </a:gs>
                      <a:gs pos="100000">
                        <a:srgbClr val="FFFFFF"/>
                      </a:gs>
                    </a:gsLst>
                    <a:lin ang="5400000" scaled="0"/>
                  </a:gradFill>
                </a:rPr>
                <a:t>Provide</a:t>
              </a:r>
            </a:p>
            <a:p>
              <a:pPr defTabSz="896386"/>
              <a:r>
                <a:rPr lang="en-US" sz="2400" kern="0" dirty="0">
                  <a:gradFill>
                    <a:gsLst>
                      <a:gs pos="1250">
                        <a:srgbClr val="FFFFFF"/>
                      </a:gs>
                      <a:gs pos="100000">
                        <a:srgbClr val="FFFFFF"/>
                      </a:gs>
                    </a:gsLst>
                    <a:lin ang="5400000" scaled="0"/>
                  </a:gradFill>
                </a:rPr>
                <a:t>Examples</a:t>
              </a:r>
            </a:p>
          </p:txBody>
        </p:sp>
      </p:grpSp>
      <p:grpSp>
        <p:nvGrpSpPr>
          <p:cNvPr id="31" name="Group 4"/>
          <p:cNvGrpSpPr>
            <a:grpSpLocks noChangeAspect="1"/>
          </p:cNvGrpSpPr>
          <p:nvPr/>
        </p:nvGrpSpPr>
        <p:grpSpPr bwMode="auto">
          <a:xfrm>
            <a:off x="818611" y="1860257"/>
            <a:ext cx="694107" cy="1444240"/>
            <a:chOff x="3694" y="1739"/>
            <a:chExt cx="446" cy="928"/>
          </a:xfrm>
        </p:grpSpPr>
        <p:sp>
          <p:nvSpPr>
            <p:cNvPr id="32" name="AutoShape 3"/>
            <p:cNvSpPr>
              <a:spLocks noChangeAspect="1" noChangeArrowheads="1" noTextEdit="1"/>
            </p:cNvSpPr>
            <p:nvPr/>
          </p:nvSpPr>
          <p:spPr bwMode="auto">
            <a:xfrm>
              <a:off x="3694" y="1739"/>
              <a:ext cx="446" cy="9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rgbClr val="404040"/>
                </a:solidFill>
              </a:endParaRPr>
            </a:p>
          </p:txBody>
        </p:sp>
        <p:sp>
          <p:nvSpPr>
            <p:cNvPr id="33" name="Freeform 5"/>
            <p:cNvSpPr>
              <a:spLocks/>
            </p:cNvSpPr>
            <p:nvPr/>
          </p:nvSpPr>
          <p:spPr bwMode="auto">
            <a:xfrm>
              <a:off x="3771" y="1737"/>
              <a:ext cx="290" cy="618"/>
            </a:xfrm>
            <a:custGeom>
              <a:avLst/>
              <a:gdLst>
                <a:gd name="T0" fmla="*/ 121 w 121"/>
                <a:gd name="T1" fmla="*/ 206 h 260"/>
                <a:gd name="T2" fmla="*/ 60 w 121"/>
                <a:gd name="T3" fmla="*/ 260 h 260"/>
                <a:gd name="T4" fmla="*/ 1 w 121"/>
                <a:gd name="T5" fmla="*/ 206 h 260"/>
                <a:gd name="T6" fmla="*/ 15 w 121"/>
                <a:gd name="T7" fmla="*/ 206 h 260"/>
                <a:gd name="T8" fmla="*/ 28 w 121"/>
                <a:gd name="T9" fmla="*/ 193 h 260"/>
                <a:gd name="T10" fmla="*/ 15 w 121"/>
                <a:gd name="T11" fmla="*/ 181 h 260"/>
                <a:gd name="T12" fmla="*/ 0 w 121"/>
                <a:gd name="T13" fmla="*/ 181 h 260"/>
                <a:gd name="T14" fmla="*/ 0 w 121"/>
                <a:gd name="T15" fmla="*/ 146 h 260"/>
                <a:gd name="T16" fmla="*/ 15 w 121"/>
                <a:gd name="T17" fmla="*/ 146 h 260"/>
                <a:gd name="T18" fmla="*/ 28 w 121"/>
                <a:gd name="T19" fmla="*/ 134 h 260"/>
                <a:gd name="T20" fmla="*/ 15 w 121"/>
                <a:gd name="T21" fmla="*/ 120 h 260"/>
                <a:gd name="T22" fmla="*/ 0 w 121"/>
                <a:gd name="T23" fmla="*/ 120 h 260"/>
                <a:gd name="T24" fmla="*/ 0 w 121"/>
                <a:gd name="T25" fmla="*/ 86 h 260"/>
                <a:gd name="T26" fmla="*/ 15 w 121"/>
                <a:gd name="T27" fmla="*/ 86 h 260"/>
                <a:gd name="T28" fmla="*/ 28 w 121"/>
                <a:gd name="T29" fmla="*/ 73 h 260"/>
                <a:gd name="T30" fmla="*/ 15 w 121"/>
                <a:gd name="T31" fmla="*/ 60 h 260"/>
                <a:gd name="T32" fmla="*/ 0 w 121"/>
                <a:gd name="T33" fmla="*/ 60 h 260"/>
                <a:gd name="T34" fmla="*/ 60 w 121"/>
                <a:gd name="T35" fmla="*/ 0 h 260"/>
                <a:gd name="T36" fmla="*/ 121 w 121"/>
                <a:gd name="T37" fmla="*/ 60 h 260"/>
                <a:gd name="T38" fmla="*/ 106 w 121"/>
                <a:gd name="T39" fmla="*/ 60 h 260"/>
                <a:gd name="T40" fmla="*/ 93 w 121"/>
                <a:gd name="T41" fmla="*/ 73 h 260"/>
                <a:gd name="T42" fmla="*/ 106 w 121"/>
                <a:gd name="T43" fmla="*/ 86 h 260"/>
                <a:gd name="T44" fmla="*/ 121 w 121"/>
                <a:gd name="T45" fmla="*/ 86 h 260"/>
                <a:gd name="T46" fmla="*/ 121 w 121"/>
                <a:gd name="T47" fmla="*/ 120 h 260"/>
                <a:gd name="T48" fmla="*/ 106 w 121"/>
                <a:gd name="T49" fmla="*/ 120 h 260"/>
                <a:gd name="T50" fmla="*/ 93 w 121"/>
                <a:gd name="T51" fmla="*/ 134 h 260"/>
                <a:gd name="T52" fmla="*/ 106 w 121"/>
                <a:gd name="T53" fmla="*/ 146 h 260"/>
                <a:gd name="T54" fmla="*/ 121 w 121"/>
                <a:gd name="T55" fmla="*/ 146 h 260"/>
                <a:gd name="T56" fmla="*/ 121 w 121"/>
                <a:gd name="T57" fmla="*/ 181 h 260"/>
                <a:gd name="T58" fmla="*/ 106 w 121"/>
                <a:gd name="T59" fmla="*/ 181 h 260"/>
                <a:gd name="T60" fmla="*/ 93 w 121"/>
                <a:gd name="T61" fmla="*/ 193 h 260"/>
                <a:gd name="T62" fmla="*/ 106 w 121"/>
                <a:gd name="T63" fmla="*/ 206 h 260"/>
                <a:gd name="T64" fmla="*/ 121 w 121"/>
                <a:gd name="T65" fmla="*/ 206 h 260"/>
                <a:gd name="T66" fmla="*/ 121 w 121"/>
                <a:gd name="T67" fmla="*/ 206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21" h="260">
                  <a:moveTo>
                    <a:pt x="121" y="206"/>
                  </a:moveTo>
                  <a:cubicBezTo>
                    <a:pt x="118" y="237"/>
                    <a:pt x="92" y="260"/>
                    <a:pt x="60" y="260"/>
                  </a:cubicBezTo>
                  <a:cubicBezTo>
                    <a:pt x="30" y="260"/>
                    <a:pt x="4" y="237"/>
                    <a:pt x="1" y="206"/>
                  </a:cubicBezTo>
                  <a:cubicBezTo>
                    <a:pt x="15" y="206"/>
                    <a:pt x="15" y="206"/>
                    <a:pt x="15" y="206"/>
                  </a:cubicBezTo>
                  <a:cubicBezTo>
                    <a:pt x="23" y="206"/>
                    <a:pt x="28" y="201"/>
                    <a:pt x="28" y="193"/>
                  </a:cubicBezTo>
                  <a:cubicBezTo>
                    <a:pt x="28" y="186"/>
                    <a:pt x="23" y="181"/>
                    <a:pt x="15" y="181"/>
                  </a:cubicBezTo>
                  <a:cubicBezTo>
                    <a:pt x="0" y="181"/>
                    <a:pt x="0" y="181"/>
                    <a:pt x="0" y="181"/>
                  </a:cubicBezTo>
                  <a:cubicBezTo>
                    <a:pt x="0" y="146"/>
                    <a:pt x="0" y="146"/>
                    <a:pt x="0" y="146"/>
                  </a:cubicBezTo>
                  <a:cubicBezTo>
                    <a:pt x="15" y="146"/>
                    <a:pt x="15" y="146"/>
                    <a:pt x="15" y="146"/>
                  </a:cubicBezTo>
                  <a:cubicBezTo>
                    <a:pt x="23" y="146"/>
                    <a:pt x="28" y="141"/>
                    <a:pt x="28" y="134"/>
                  </a:cubicBezTo>
                  <a:cubicBezTo>
                    <a:pt x="28" y="126"/>
                    <a:pt x="23" y="120"/>
                    <a:pt x="15" y="120"/>
                  </a:cubicBezTo>
                  <a:cubicBezTo>
                    <a:pt x="0" y="120"/>
                    <a:pt x="0" y="120"/>
                    <a:pt x="0" y="120"/>
                  </a:cubicBezTo>
                  <a:cubicBezTo>
                    <a:pt x="0" y="86"/>
                    <a:pt x="0" y="86"/>
                    <a:pt x="0" y="86"/>
                  </a:cubicBezTo>
                  <a:cubicBezTo>
                    <a:pt x="15" y="86"/>
                    <a:pt x="15" y="86"/>
                    <a:pt x="15" y="86"/>
                  </a:cubicBezTo>
                  <a:cubicBezTo>
                    <a:pt x="23" y="86"/>
                    <a:pt x="28" y="80"/>
                    <a:pt x="28" y="73"/>
                  </a:cubicBezTo>
                  <a:cubicBezTo>
                    <a:pt x="28" y="66"/>
                    <a:pt x="23" y="60"/>
                    <a:pt x="15" y="60"/>
                  </a:cubicBezTo>
                  <a:cubicBezTo>
                    <a:pt x="0" y="60"/>
                    <a:pt x="0" y="60"/>
                    <a:pt x="0" y="60"/>
                  </a:cubicBezTo>
                  <a:cubicBezTo>
                    <a:pt x="0" y="27"/>
                    <a:pt x="27" y="0"/>
                    <a:pt x="60" y="0"/>
                  </a:cubicBezTo>
                  <a:cubicBezTo>
                    <a:pt x="94" y="0"/>
                    <a:pt x="121" y="27"/>
                    <a:pt x="121" y="60"/>
                  </a:cubicBezTo>
                  <a:cubicBezTo>
                    <a:pt x="106" y="60"/>
                    <a:pt x="106" y="60"/>
                    <a:pt x="106" y="60"/>
                  </a:cubicBezTo>
                  <a:cubicBezTo>
                    <a:pt x="99" y="60"/>
                    <a:pt x="93" y="66"/>
                    <a:pt x="93" y="73"/>
                  </a:cubicBezTo>
                  <a:cubicBezTo>
                    <a:pt x="93" y="80"/>
                    <a:pt x="99" y="86"/>
                    <a:pt x="106" y="86"/>
                  </a:cubicBezTo>
                  <a:cubicBezTo>
                    <a:pt x="121" y="86"/>
                    <a:pt x="121" y="86"/>
                    <a:pt x="121" y="86"/>
                  </a:cubicBezTo>
                  <a:cubicBezTo>
                    <a:pt x="121" y="120"/>
                    <a:pt x="121" y="120"/>
                    <a:pt x="121" y="120"/>
                  </a:cubicBezTo>
                  <a:cubicBezTo>
                    <a:pt x="106" y="120"/>
                    <a:pt x="106" y="120"/>
                    <a:pt x="106" y="120"/>
                  </a:cubicBezTo>
                  <a:cubicBezTo>
                    <a:pt x="99" y="120"/>
                    <a:pt x="93" y="126"/>
                    <a:pt x="93" y="134"/>
                  </a:cubicBezTo>
                  <a:cubicBezTo>
                    <a:pt x="93" y="141"/>
                    <a:pt x="99" y="146"/>
                    <a:pt x="106" y="146"/>
                  </a:cubicBezTo>
                  <a:cubicBezTo>
                    <a:pt x="121" y="146"/>
                    <a:pt x="121" y="146"/>
                    <a:pt x="121" y="146"/>
                  </a:cubicBezTo>
                  <a:cubicBezTo>
                    <a:pt x="121" y="181"/>
                    <a:pt x="121" y="181"/>
                    <a:pt x="121" y="181"/>
                  </a:cubicBezTo>
                  <a:cubicBezTo>
                    <a:pt x="106" y="181"/>
                    <a:pt x="106" y="181"/>
                    <a:pt x="106" y="181"/>
                  </a:cubicBezTo>
                  <a:cubicBezTo>
                    <a:pt x="99" y="181"/>
                    <a:pt x="93" y="186"/>
                    <a:pt x="93" y="193"/>
                  </a:cubicBezTo>
                  <a:cubicBezTo>
                    <a:pt x="93" y="201"/>
                    <a:pt x="99" y="206"/>
                    <a:pt x="106" y="206"/>
                  </a:cubicBezTo>
                  <a:cubicBezTo>
                    <a:pt x="121" y="206"/>
                    <a:pt x="121" y="206"/>
                    <a:pt x="121" y="206"/>
                  </a:cubicBezTo>
                  <a:cubicBezTo>
                    <a:pt x="121" y="206"/>
                    <a:pt x="121" y="206"/>
                    <a:pt x="121" y="206"/>
                  </a:cubicBezTo>
                  <a:close/>
                </a:path>
              </a:pathLst>
            </a:custGeom>
            <a:solidFill>
              <a:srgbClr val="01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rgbClr val="404040"/>
                </a:solidFill>
              </a:endParaRPr>
            </a:p>
          </p:txBody>
        </p:sp>
        <p:sp>
          <p:nvSpPr>
            <p:cNvPr id="34" name="Freeform 6"/>
            <p:cNvSpPr>
              <a:spLocks/>
            </p:cNvSpPr>
            <p:nvPr/>
          </p:nvSpPr>
          <p:spPr bwMode="auto">
            <a:xfrm>
              <a:off x="3692" y="2191"/>
              <a:ext cx="451" cy="479"/>
            </a:xfrm>
            <a:custGeom>
              <a:avLst/>
              <a:gdLst>
                <a:gd name="T0" fmla="*/ 188 w 188"/>
                <a:gd name="T1" fmla="*/ 9 h 201"/>
                <a:gd name="T2" fmla="*/ 179 w 188"/>
                <a:gd name="T3" fmla="*/ 0 h 201"/>
                <a:gd name="T4" fmla="*/ 170 w 188"/>
                <a:gd name="T5" fmla="*/ 9 h 201"/>
                <a:gd name="T6" fmla="*/ 93 w 188"/>
                <a:gd name="T7" fmla="*/ 85 h 201"/>
                <a:gd name="T8" fmla="*/ 17 w 188"/>
                <a:gd name="T9" fmla="*/ 9 h 201"/>
                <a:gd name="T10" fmla="*/ 9 w 188"/>
                <a:gd name="T11" fmla="*/ 0 h 201"/>
                <a:gd name="T12" fmla="*/ 0 w 188"/>
                <a:gd name="T13" fmla="*/ 9 h 201"/>
                <a:gd name="T14" fmla="*/ 82 w 188"/>
                <a:gd name="T15" fmla="*/ 102 h 201"/>
                <a:gd name="T16" fmla="*/ 82 w 188"/>
                <a:gd name="T17" fmla="*/ 151 h 201"/>
                <a:gd name="T18" fmla="*/ 63 w 188"/>
                <a:gd name="T19" fmla="*/ 151 h 201"/>
                <a:gd name="T20" fmla="*/ 38 w 188"/>
                <a:gd name="T21" fmla="*/ 176 h 201"/>
                <a:gd name="T22" fmla="*/ 63 w 188"/>
                <a:gd name="T23" fmla="*/ 201 h 201"/>
                <a:gd name="T24" fmla="*/ 125 w 188"/>
                <a:gd name="T25" fmla="*/ 201 h 201"/>
                <a:gd name="T26" fmla="*/ 150 w 188"/>
                <a:gd name="T27" fmla="*/ 176 h 201"/>
                <a:gd name="T28" fmla="*/ 125 w 188"/>
                <a:gd name="T29" fmla="*/ 151 h 201"/>
                <a:gd name="T30" fmla="*/ 105 w 188"/>
                <a:gd name="T31" fmla="*/ 151 h 201"/>
                <a:gd name="T32" fmla="*/ 105 w 188"/>
                <a:gd name="T33" fmla="*/ 102 h 201"/>
                <a:gd name="T34" fmla="*/ 188 w 188"/>
                <a:gd name="T35" fmla="*/ 9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8" h="201">
                  <a:moveTo>
                    <a:pt x="188" y="9"/>
                  </a:moveTo>
                  <a:cubicBezTo>
                    <a:pt x="188" y="4"/>
                    <a:pt x="184" y="0"/>
                    <a:pt x="179" y="0"/>
                  </a:cubicBezTo>
                  <a:cubicBezTo>
                    <a:pt x="174" y="0"/>
                    <a:pt x="170" y="4"/>
                    <a:pt x="170" y="9"/>
                  </a:cubicBezTo>
                  <a:cubicBezTo>
                    <a:pt x="170" y="51"/>
                    <a:pt x="136" y="85"/>
                    <a:pt x="93" y="85"/>
                  </a:cubicBezTo>
                  <a:cubicBezTo>
                    <a:pt x="51" y="85"/>
                    <a:pt x="17" y="51"/>
                    <a:pt x="17" y="9"/>
                  </a:cubicBezTo>
                  <a:cubicBezTo>
                    <a:pt x="17" y="4"/>
                    <a:pt x="14" y="0"/>
                    <a:pt x="9" y="0"/>
                  </a:cubicBezTo>
                  <a:cubicBezTo>
                    <a:pt x="4" y="0"/>
                    <a:pt x="0" y="4"/>
                    <a:pt x="0" y="9"/>
                  </a:cubicBezTo>
                  <a:cubicBezTo>
                    <a:pt x="0" y="57"/>
                    <a:pt x="36" y="96"/>
                    <a:pt x="82" y="102"/>
                  </a:cubicBezTo>
                  <a:cubicBezTo>
                    <a:pt x="82" y="151"/>
                    <a:pt x="82" y="151"/>
                    <a:pt x="82" y="151"/>
                  </a:cubicBezTo>
                  <a:cubicBezTo>
                    <a:pt x="63" y="151"/>
                    <a:pt x="63" y="151"/>
                    <a:pt x="63" y="151"/>
                  </a:cubicBezTo>
                  <a:cubicBezTo>
                    <a:pt x="49" y="151"/>
                    <a:pt x="38" y="162"/>
                    <a:pt x="38" y="176"/>
                  </a:cubicBezTo>
                  <a:cubicBezTo>
                    <a:pt x="38" y="190"/>
                    <a:pt x="49" y="201"/>
                    <a:pt x="63" y="201"/>
                  </a:cubicBezTo>
                  <a:cubicBezTo>
                    <a:pt x="125" y="201"/>
                    <a:pt x="125" y="201"/>
                    <a:pt x="125" y="201"/>
                  </a:cubicBezTo>
                  <a:cubicBezTo>
                    <a:pt x="139" y="201"/>
                    <a:pt x="150" y="190"/>
                    <a:pt x="150" y="176"/>
                  </a:cubicBezTo>
                  <a:cubicBezTo>
                    <a:pt x="150" y="162"/>
                    <a:pt x="139" y="151"/>
                    <a:pt x="125" y="151"/>
                  </a:cubicBezTo>
                  <a:cubicBezTo>
                    <a:pt x="105" y="151"/>
                    <a:pt x="105" y="151"/>
                    <a:pt x="105" y="151"/>
                  </a:cubicBezTo>
                  <a:cubicBezTo>
                    <a:pt x="105" y="102"/>
                    <a:pt x="105" y="102"/>
                    <a:pt x="105" y="102"/>
                  </a:cubicBezTo>
                  <a:cubicBezTo>
                    <a:pt x="152" y="96"/>
                    <a:pt x="188" y="57"/>
                    <a:pt x="188" y="9"/>
                  </a:cubicBezTo>
                  <a:close/>
                </a:path>
              </a:pathLst>
            </a:custGeom>
            <a:solidFill>
              <a:srgbClr val="01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rgbClr val="404040"/>
                </a:solidFill>
              </a:endParaRPr>
            </a:p>
          </p:txBody>
        </p:sp>
      </p:grpSp>
      <p:grpSp>
        <p:nvGrpSpPr>
          <p:cNvPr id="9" name="Group 8"/>
          <p:cNvGrpSpPr/>
          <p:nvPr/>
        </p:nvGrpSpPr>
        <p:grpSpPr>
          <a:xfrm>
            <a:off x="5319953" y="4176021"/>
            <a:ext cx="6423836" cy="2211493"/>
            <a:chOff x="5426628" y="4259262"/>
            <a:chExt cx="6552647" cy="2255838"/>
          </a:xfrm>
        </p:grpSpPr>
        <p:grpSp>
          <p:nvGrpSpPr>
            <p:cNvPr id="6" name="Group 5"/>
            <p:cNvGrpSpPr/>
            <p:nvPr/>
          </p:nvGrpSpPr>
          <p:grpSpPr>
            <a:xfrm>
              <a:off x="5426628" y="4259262"/>
              <a:ext cx="6552647" cy="2255838"/>
              <a:chOff x="5426628" y="4259262"/>
              <a:chExt cx="6552647" cy="2255838"/>
            </a:xfrm>
          </p:grpSpPr>
          <p:sp>
            <p:nvSpPr>
              <p:cNvPr id="27" name="Rectangle 26"/>
              <p:cNvSpPr/>
              <p:nvPr/>
            </p:nvSpPr>
            <p:spPr bwMode="auto">
              <a:xfrm>
                <a:off x="5456237" y="4259262"/>
                <a:ext cx="6523038" cy="2255838"/>
              </a:xfrm>
              <a:prstGeom prst="rect">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kern="0" dirty="0">
                  <a:gradFill>
                    <a:gsLst>
                      <a:gs pos="0">
                        <a:srgbClr val="FFFFFF"/>
                      </a:gs>
                      <a:gs pos="100000">
                        <a:srgbClr val="FFFFFF"/>
                      </a:gs>
                    </a:gsLst>
                    <a:lin ang="5400000" scaled="0"/>
                  </a:gradFill>
                  <a:ea typeface="Segoe UI" pitchFamily="34" charset="0"/>
                  <a:cs typeface="Segoe UI" pitchFamily="34" charset="0"/>
                </a:endParaRPr>
              </a:p>
            </p:txBody>
          </p:sp>
          <p:sp>
            <p:nvSpPr>
              <p:cNvPr id="28" name="Isosceles Triangle 27"/>
              <p:cNvSpPr/>
              <p:nvPr/>
            </p:nvSpPr>
            <p:spPr bwMode="auto">
              <a:xfrm rot="5400000">
                <a:off x="5198610" y="5096883"/>
                <a:ext cx="1066800" cy="610763"/>
              </a:xfrm>
              <a:prstGeom prst="triangl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kern="0" dirty="0">
                  <a:gradFill>
                    <a:gsLst>
                      <a:gs pos="0">
                        <a:srgbClr val="FFFFFF"/>
                      </a:gs>
                      <a:gs pos="100000">
                        <a:srgbClr val="FFFFFF"/>
                      </a:gs>
                    </a:gsLst>
                    <a:lin ang="5400000" scaled="0"/>
                  </a:gradFill>
                  <a:ea typeface="Segoe UI" pitchFamily="34" charset="0"/>
                  <a:cs typeface="Segoe UI" pitchFamily="34" charset="0"/>
                </a:endParaRPr>
              </a:p>
            </p:txBody>
          </p:sp>
        </p:grpSp>
        <p:sp>
          <p:nvSpPr>
            <p:cNvPr id="25" name="Rectangle 24"/>
            <p:cNvSpPr/>
            <p:nvPr/>
          </p:nvSpPr>
          <p:spPr>
            <a:xfrm>
              <a:off x="8885237" y="5097462"/>
              <a:ext cx="2655196" cy="573386"/>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34861" tIns="34861" rIns="34861" bIns="34861" numCol="1" spcCol="1270" anchor="ctr" anchorCtr="0">
              <a:noAutofit/>
            </a:bodyPr>
            <a:lstStyle/>
            <a:p>
              <a:pPr algn="ctr" defTabSz="896386">
                <a:lnSpc>
                  <a:spcPct val="90000"/>
                </a:lnSpc>
                <a:spcBef>
                  <a:spcPct val="0"/>
                </a:spcBef>
                <a:spcAft>
                  <a:spcPct val="35000"/>
                </a:spcAft>
              </a:pPr>
              <a:r>
                <a:rPr lang="en-US" sz="2400" kern="0" dirty="0">
                  <a:gradFill>
                    <a:gsLst>
                      <a:gs pos="1250">
                        <a:srgbClr val="FFFFFF"/>
                      </a:gs>
                      <a:gs pos="100000">
                        <a:srgbClr val="FFFFFF"/>
                      </a:gs>
                    </a:gsLst>
                    <a:lin ang="5400000" scaled="0"/>
                  </a:gradFill>
                </a:rPr>
                <a:t>Active Learning</a:t>
              </a:r>
            </a:p>
          </p:txBody>
        </p:sp>
        <p:sp>
          <p:nvSpPr>
            <p:cNvPr id="23" name="Rectangle 22"/>
            <p:cNvSpPr/>
            <p:nvPr/>
          </p:nvSpPr>
          <p:spPr>
            <a:xfrm>
              <a:off x="6151562" y="5097462"/>
              <a:ext cx="2069281" cy="573386"/>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34861" tIns="34861" rIns="34861" bIns="34861" numCol="1" spcCol="1270" anchor="ctr" anchorCtr="0">
              <a:noAutofit/>
            </a:bodyPr>
            <a:lstStyle/>
            <a:p>
              <a:pPr algn="ctr" defTabSz="896386">
                <a:lnSpc>
                  <a:spcPct val="90000"/>
                </a:lnSpc>
                <a:spcBef>
                  <a:spcPct val="0"/>
                </a:spcBef>
                <a:spcAft>
                  <a:spcPct val="35000"/>
                </a:spcAft>
              </a:pPr>
              <a:r>
                <a:rPr lang="en-US" sz="2400" kern="0" dirty="0">
                  <a:gradFill>
                    <a:gsLst>
                      <a:gs pos="1250">
                        <a:srgbClr val="FFFFFF"/>
                      </a:gs>
                      <a:gs pos="100000">
                        <a:srgbClr val="FFFFFF"/>
                      </a:gs>
                    </a:gsLst>
                    <a:lin ang="5400000" scaled="0"/>
                  </a:gradFill>
                </a:rPr>
                <a:t>Deploy</a:t>
              </a:r>
            </a:p>
          </p:txBody>
        </p:sp>
        <p:sp>
          <p:nvSpPr>
            <p:cNvPr id="35" name="Left Bracket 34"/>
            <p:cNvSpPr/>
            <p:nvPr/>
          </p:nvSpPr>
          <p:spPr>
            <a:xfrm rot="5400000">
              <a:off x="8675686" y="3325813"/>
              <a:ext cx="266702" cy="3200400"/>
            </a:xfrm>
            <a:prstGeom prst="leftBracket">
              <a:avLst>
                <a:gd name="adj" fmla="val 69285"/>
              </a:avLst>
            </a:prstGeom>
            <a:ln w="38100" cap="rnd">
              <a:solidFill>
                <a:srgbClr val="F3F3F3"/>
              </a:solidFill>
              <a:prstDash val="sysDot"/>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defTabSz="896386"/>
              <a:endParaRPr lang="en-US" sz="1765" kern="0">
                <a:solidFill>
                  <a:srgbClr val="404040"/>
                </a:solidFill>
              </a:endParaRPr>
            </a:p>
          </p:txBody>
        </p:sp>
        <p:sp>
          <p:nvSpPr>
            <p:cNvPr id="36" name="Left Bracket 35"/>
            <p:cNvSpPr/>
            <p:nvPr/>
          </p:nvSpPr>
          <p:spPr>
            <a:xfrm rot="16200000" flipV="1">
              <a:off x="8675686" y="4312105"/>
              <a:ext cx="266702" cy="3200400"/>
            </a:xfrm>
            <a:prstGeom prst="leftBracket">
              <a:avLst>
                <a:gd name="adj" fmla="val 69285"/>
              </a:avLst>
            </a:prstGeom>
            <a:ln w="38100" cap="rnd">
              <a:solidFill>
                <a:srgbClr val="F3F3F3"/>
              </a:solidFill>
              <a:prstDash val="sysDot"/>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896386"/>
              <a:endParaRPr lang="en-US" sz="1765" kern="0">
                <a:solidFill>
                  <a:srgbClr val="404040"/>
                </a:solidFill>
              </a:endParaRPr>
            </a:p>
          </p:txBody>
        </p:sp>
      </p:grpSp>
    </p:spTree>
    <p:extLst>
      <p:ext uri="{BB962C8B-B14F-4D97-AF65-F5344CB8AC3E}">
        <p14:creationId xmlns:p14="http://schemas.microsoft.com/office/powerpoint/2010/main" val="36580579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42" presetClass="path" presetSubtype="0" decel="100000" fill="hold" grpId="1" nodeType="withEffect">
                                  <p:stCondLst>
                                    <p:cond delay="250"/>
                                  </p:stCondLst>
                                  <p:childTnLst>
                                    <p:animMotion origin="layout" path="M 0.01519 0.00045 L -1.976E-6 2.46482E-6 " pathEditMode="relative" rAng="0" ptsTypes="AA">
                                      <p:cBhvr>
                                        <p:cTn id="9" dur="500" fill="hold"/>
                                        <p:tgtEl>
                                          <p:spTgt spid="11"/>
                                        </p:tgtEl>
                                        <p:attrNameLst>
                                          <p:attrName>ppt_x</p:attrName>
                                          <p:attrName>ppt_y</p:attrName>
                                        </p:attrNameLst>
                                      </p:cBhvr>
                                      <p:rCtr x="-766" y="-23"/>
                                    </p:animMotion>
                                  </p:childTnLst>
                                </p:cTn>
                              </p:par>
                              <p:par>
                                <p:cTn id="10" presetID="2" presetClass="entr" presetSubtype="8" decel="100000" fill="hold" nodeType="withEffect">
                                  <p:stCondLst>
                                    <p:cond delay="0"/>
                                  </p:stCondLst>
                                  <p:childTnLst>
                                    <p:set>
                                      <p:cBhvr>
                                        <p:cTn id="11" dur="1" fill="hold">
                                          <p:stCondLst>
                                            <p:cond delay="0"/>
                                          </p:stCondLst>
                                        </p:cTn>
                                        <p:tgtEl>
                                          <p:spTgt spid="12"/>
                                        </p:tgtEl>
                                        <p:attrNameLst>
                                          <p:attrName>style.visibility</p:attrName>
                                        </p:attrNameLst>
                                      </p:cBhvr>
                                      <p:to>
                                        <p:strVal val="visible"/>
                                      </p:to>
                                    </p:set>
                                    <p:anim calcmode="lin" valueType="num">
                                      <p:cBhvr additive="base">
                                        <p:cTn id="12" dur="500" fill="hold"/>
                                        <p:tgtEl>
                                          <p:spTgt spid="12"/>
                                        </p:tgtEl>
                                        <p:attrNameLst>
                                          <p:attrName>ppt_x</p:attrName>
                                        </p:attrNameLst>
                                      </p:cBhvr>
                                      <p:tavLst>
                                        <p:tav tm="0">
                                          <p:val>
                                            <p:strVal val="0-#ppt_w/2"/>
                                          </p:val>
                                        </p:tav>
                                        <p:tav tm="100000">
                                          <p:val>
                                            <p:strVal val="#ppt_x"/>
                                          </p:val>
                                        </p:tav>
                                      </p:tavLst>
                                    </p:anim>
                                    <p:anim calcmode="lin" valueType="num">
                                      <p:cBhvr additive="base">
                                        <p:cTn id="13" dur="500" fill="hold"/>
                                        <p:tgtEl>
                                          <p:spTgt spid="12"/>
                                        </p:tgtEl>
                                        <p:attrNameLst>
                                          <p:attrName>ppt_y</p:attrName>
                                        </p:attrNameLst>
                                      </p:cBhvr>
                                      <p:tavLst>
                                        <p:tav tm="0">
                                          <p:val>
                                            <p:strVal val="#ppt_y"/>
                                          </p:val>
                                        </p:tav>
                                        <p:tav tm="100000">
                                          <p:val>
                                            <p:strVal val="#ppt_y"/>
                                          </p:val>
                                        </p:tav>
                                      </p:tavLst>
                                    </p:anim>
                                  </p:childTnLst>
                                </p:cTn>
                              </p:par>
                            </p:childTnLst>
                          </p:cTn>
                        </p:par>
                        <p:par>
                          <p:cTn id="14" fill="hold">
                            <p:stCondLst>
                              <p:cond delay="750"/>
                            </p:stCondLst>
                            <p:childTnLst>
                              <p:par>
                                <p:cTn id="15" presetID="10" presetClass="entr" presetSubtype="0" fill="hold" nodeType="after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fade">
                                      <p:cBhvr>
                                        <p:cTn id="17" dur="500"/>
                                        <p:tgtEl>
                                          <p:spTgt spid="31"/>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fade">
                                      <p:cBhvr>
                                        <p:cTn id="20" dur="500"/>
                                        <p:tgtEl>
                                          <p:spTgt spid="3"/>
                                        </p:tgtEl>
                                      </p:cBhvr>
                                    </p:animEffect>
                                  </p:childTnLst>
                                </p:cTn>
                              </p:par>
                            </p:childTnLst>
                          </p:cTn>
                        </p:par>
                        <p:par>
                          <p:cTn id="21" fill="hold">
                            <p:stCondLst>
                              <p:cond delay="1250"/>
                            </p:stCondLst>
                            <p:childTnLst>
                              <p:par>
                                <p:cTn id="22" presetID="2" presetClass="entr" presetSubtype="8" decel="100000" fill="hold" grpId="0" nodeType="afterEffect">
                                  <p:stCondLst>
                                    <p:cond delay="0"/>
                                  </p:stCondLst>
                                  <p:childTnLst>
                                    <p:set>
                                      <p:cBhvr>
                                        <p:cTn id="23" dur="1" fill="hold">
                                          <p:stCondLst>
                                            <p:cond delay="0"/>
                                          </p:stCondLst>
                                        </p:cTn>
                                        <p:tgtEl>
                                          <p:spTgt spid="16"/>
                                        </p:tgtEl>
                                        <p:attrNameLst>
                                          <p:attrName>style.visibility</p:attrName>
                                        </p:attrNameLst>
                                      </p:cBhvr>
                                      <p:to>
                                        <p:strVal val="visible"/>
                                      </p:to>
                                    </p:set>
                                    <p:anim calcmode="lin" valueType="num">
                                      <p:cBhvr additive="base">
                                        <p:cTn id="24" dur="500" fill="hold"/>
                                        <p:tgtEl>
                                          <p:spTgt spid="16"/>
                                        </p:tgtEl>
                                        <p:attrNameLst>
                                          <p:attrName>ppt_x</p:attrName>
                                        </p:attrNameLst>
                                      </p:cBhvr>
                                      <p:tavLst>
                                        <p:tav tm="0">
                                          <p:val>
                                            <p:strVal val="0-#ppt_w/2"/>
                                          </p:val>
                                        </p:tav>
                                        <p:tav tm="100000">
                                          <p:val>
                                            <p:strVal val="#ppt_x"/>
                                          </p:val>
                                        </p:tav>
                                      </p:tavLst>
                                    </p:anim>
                                    <p:anim calcmode="lin" valueType="num">
                                      <p:cBhvr additive="base">
                                        <p:cTn id="25" dur="500" fill="hold"/>
                                        <p:tgtEl>
                                          <p:spTgt spid="16"/>
                                        </p:tgtEl>
                                        <p:attrNameLst>
                                          <p:attrName>ppt_y</p:attrName>
                                        </p:attrNameLst>
                                      </p:cBhvr>
                                      <p:tavLst>
                                        <p:tav tm="0">
                                          <p:val>
                                            <p:strVal val="#ppt_y"/>
                                          </p:val>
                                        </p:tav>
                                        <p:tav tm="100000">
                                          <p:val>
                                            <p:strVal val="#ppt_y"/>
                                          </p:val>
                                        </p:tav>
                                      </p:tavLst>
                                    </p:anim>
                                  </p:childTnLst>
                                </p:cTn>
                              </p:par>
                              <p:par>
                                <p:cTn id="26" presetID="10" presetClass="entr" presetSubtype="0" fill="hold" nodeType="withEffect">
                                  <p:stCondLst>
                                    <p:cond delay="250"/>
                                  </p:stCondLst>
                                  <p:childTnLst>
                                    <p:set>
                                      <p:cBhvr>
                                        <p:cTn id="27" dur="1" fill="hold">
                                          <p:stCondLst>
                                            <p:cond delay="0"/>
                                          </p:stCondLst>
                                        </p:cTn>
                                        <p:tgtEl>
                                          <p:spTgt spid="15"/>
                                        </p:tgtEl>
                                        <p:attrNameLst>
                                          <p:attrName>style.visibility</p:attrName>
                                        </p:attrNameLst>
                                      </p:cBhvr>
                                      <p:to>
                                        <p:strVal val="visible"/>
                                      </p:to>
                                    </p:set>
                                    <p:animEffect transition="in" filter="fade">
                                      <p:cBhvr>
                                        <p:cTn id="28" dur="500"/>
                                        <p:tgtEl>
                                          <p:spTgt spid="15"/>
                                        </p:tgtEl>
                                      </p:cBhvr>
                                    </p:animEffect>
                                  </p:childTnLst>
                                </p:cTn>
                              </p:par>
                              <p:par>
                                <p:cTn id="29" presetID="42" presetClass="path" presetSubtype="0" decel="100000" fill="hold" nodeType="withEffect">
                                  <p:stCondLst>
                                    <p:cond delay="250"/>
                                  </p:stCondLst>
                                  <p:childTnLst>
                                    <p:animMotion origin="layout" path="M 0.01519 0.00045 L 2.30023E-6 2.46482E-6 " pathEditMode="relative" rAng="0" ptsTypes="AA">
                                      <p:cBhvr>
                                        <p:cTn id="30" dur="500" fill="hold"/>
                                        <p:tgtEl>
                                          <p:spTgt spid="15"/>
                                        </p:tgtEl>
                                        <p:attrNameLst>
                                          <p:attrName>ppt_x</p:attrName>
                                          <p:attrName>ppt_y</p:attrName>
                                        </p:attrNameLst>
                                      </p:cBhvr>
                                      <p:rCtr x="-76600" y="-2300"/>
                                    </p:animMotion>
                                  </p:childTnLst>
                                </p:cTn>
                              </p:par>
                              <p:par>
                                <p:cTn id="31" presetID="10" presetClass="entr" presetSubtype="0" fill="hold" nodeType="withEffect">
                                  <p:stCondLst>
                                    <p:cond delay="350"/>
                                  </p:stCondLst>
                                  <p:childTnLst>
                                    <p:set>
                                      <p:cBhvr>
                                        <p:cTn id="32" dur="1" fill="hold">
                                          <p:stCondLst>
                                            <p:cond delay="0"/>
                                          </p:stCondLst>
                                        </p:cTn>
                                        <p:tgtEl>
                                          <p:spTgt spid="10"/>
                                        </p:tgtEl>
                                        <p:attrNameLst>
                                          <p:attrName>style.visibility</p:attrName>
                                        </p:attrNameLst>
                                      </p:cBhvr>
                                      <p:to>
                                        <p:strVal val="visible"/>
                                      </p:to>
                                    </p:set>
                                    <p:animEffect transition="in" filter="fade">
                                      <p:cBhvr>
                                        <p:cTn id="33" dur="500"/>
                                        <p:tgtEl>
                                          <p:spTgt spid="10"/>
                                        </p:tgtEl>
                                      </p:cBhvr>
                                    </p:animEffect>
                                  </p:childTnLst>
                                </p:cTn>
                              </p:par>
                              <p:par>
                                <p:cTn id="34" presetID="42" presetClass="path" presetSubtype="0" decel="100000" fill="hold" nodeType="withEffect">
                                  <p:stCondLst>
                                    <p:cond delay="350"/>
                                  </p:stCondLst>
                                  <p:childTnLst>
                                    <p:animMotion origin="layout" path="M 0.01523 0.00046 L 3.54167E-6 1.11111E-6 " pathEditMode="relative" rAng="0" ptsTypes="AA">
                                      <p:cBhvr>
                                        <p:cTn id="35" dur="500" fill="hold"/>
                                        <p:tgtEl>
                                          <p:spTgt spid="10"/>
                                        </p:tgtEl>
                                        <p:attrNameLst>
                                          <p:attrName>ppt_x</p:attrName>
                                          <p:attrName>ppt_y</p:attrName>
                                        </p:attrNameLst>
                                      </p:cBhvr>
                                      <p:rCtr x="-768" y="-23"/>
                                    </p:animMotion>
                                  </p:childTnLst>
                                </p:cTn>
                              </p:par>
                              <p:par>
                                <p:cTn id="36" presetID="10" presetClass="entr" presetSubtype="0" fill="hold" nodeType="withEffect">
                                  <p:stCondLst>
                                    <p:cond delay="450"/>
                                  </p:stCondLst>
                                  <p:childTnLst>
                                    <p:set>
                                      <p:cBhvr>
                                        <p:cTn id="37" dur="1" fill="hold">
                                          <p:stCondLst>
                                            <p:cond delay="0"/>
                                          </p:stCondLst>
                                        </p:cTn>
                                        <p:tgtEl>
                                          <p:spTgt spid="9"/>
                                        </p:tgtEl>
                                        <p:attrNameLst>
                                          <p:attrName>style.visibility</p:attrName>
                                        </p:attrNameLst>
                                      </p:cBhvr>
                                      <p:to>
                                        <p:strVal val="visible"/>
                                      </p:to>
                                    </p:set>
                                    <p:animEffect transition="in" filter="fade">
                                      <p:cBhvr>
                                        <p:cTn id="38" dur="500"/>
                                        <p:tgtEl>
                                          <p:spTgt spid="9"/>
                                        </p:tgtEl>
                                      </p:cBhvr>
                                    </p:animEffect>
                                  </p:childTnLst>
                                </p:cTn>
                              </p:par>
                              <p:par>
                                <p:cTn id="39" presetID="42" presetClass="path" presetSubtype="0" decel="100000" fill="hold" nodeType="withEffect">
                                  <p:stCondLst>
                                    <p:cond delay="450"/>
                                  </p:stCondLst>
                                  <p:childTnLst>
                                    <p:animMotion origin="layout" path="M 0.01519 0.00045 L 2.30023E-6 2.46482E-6 " pathEditMode="relative" rAng="0" ptsTypes="AA">
                                      <p:cBhvr>
                                        <p:cTn id="40" dur="500" fill="hold"/>
                                        <p:tgtEl>
                                          <p:spTgt spid="9"/>
                                        </p:tgtEl>
                                        <p:attrNameLst>
                                          <p:attrName>ppt_x</p:attrName>
                                          <p:attrName>ppt_y</p:attrName>
                                        </p:attrNameLst>
                                      </p:cBhvr>
                                      <p:rCtr x="-76600" y="-23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3" grpId="0"/>
      <p:bldP spid="11" grpId="0"/>
      <p:bldP spid="11" grpId="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391407"/>
          </a:xfrm>
        </p:spPr>
        <p:txBody>
          <a:bodyPr/>
          <a:lstStyle/>
          <a:p>
            <a:pPr marL="0" indent="0">
              <a:buNone/>
            </a:pPr>
            <a:r>
              <a:rPr lang="en-US" dirty="0"/>
              <a:t>Overview of Cognitive Services</a:t>
            </a:r>
          </a:p>
          <a:p>
            <a:pPr marL="0" indent="0">
              <a:buNone/>
            </a:pPr>
            <a:r>
              <a:rPr lang="en-US" dirty="0"/>
              <a:t>Hands on Workshop</a:t>
            </a:r>
          </a:p>
        </p:txBody>
      </p:sp>
      <p:sp>
        <p:nvSpPr>
          <p:cNvPr id="3" name="Title 2"/>
          <p:cNvSpPr>
            <a:spLocks noGrp="1"/>
          </p:cNvSpPr>
          <p:nvPr>
            <p:ph type="title"/>
          </p:nvPr>
        </p:nvSpPr>
        <p:spPr/>
        <p:txBody>
          <a:bodyPr/>
          <a:lstStyle/>
          <a:p>
            <a:r>
              <a:rPr lang="en-US" dirty="0"/>
              <a:t>Agenda</a:t>
            </a:r>
          </a:p>
        </p:txBody>
      </p:sp>
      <p:pic>
        <p:nvPicPr>
          <p:cNvPr id="9218" name="Picture 2" descr="http://photos4.meetupstatic.com/photos/event/3/b/5/5/600_453915189.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89371" y="3134731"/>
            <a:ext cx="5479749" cy="31234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4333180"/>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solidFill>
                  <a:schemeClr val="bg1"/>
                </a:solidFill>
              </a:rPr>
              <a:t>Utterances, Intents, and Entities</a:t>
            </a:r>
          </a:p>
        </p:txBody>
      </p:sp>
      <p:sp>
        <p:nvSpPr>
          <p:cNvPr id="5" name="Text Placeholder 4"/>
          <p:cNvSpPr>
            <a:spLocks noGrp="1"/>
          </p:cNvSpPr>
          <p:nvPr>
            <p:ph type="body" sz="quarter" idx="10"/>
          </p:nvPr>
        </p:nvSpPr>
        <p:spPr>
          <a:xfrm>
            <a:off x="227198" y="3889116"/>
            <a:ext cx="11653522" cy="2275688"/>
          </a:xfrm>
        </p:spPr>
        <p:txBody>
          <a:bodyPr/>
          <a:lstStyle/>
          <a:p>
            <a:r>
              <a:rPr lang="en-US" dirty="0"/>
              <a:t>public void </a:t>
            </a:r>
            <a:r>
              <a:rPr lang="en-US" dirty="0" err="1"/>
              <a:t>getWeather</a:t>
            </a:r>
            <a:r>
              <a:rPr lang="en-US" dirty="0"/>
              <a:t>(</a:t>
            </a:r>
            <a:r>
              <a:rPr lang="en-US" dirty="0">
                <a:solidFill>
                  <a:schemeClr val="accent2"/>
                </a:solidFill>
              </a:rPr>
              <a:t>string </a:t>
            </a:r>
            <a:r>
              <a:rPr lang="en-US" dirty="0" err="1">
                <a:solidFill>
                  <a:schemeClr val="accent2"/>
                </a:solidFill>
              </a:rPr>
              <a:t>loc</a:t>
            </a:r>
            <a:r>
              <a:rPr lang="en-US" dirty="0"/>
              <a:t>, </a:t>
            </a:r>
            <a:r>
              <a:rPr lang="en-US" dirty="0" err="1">
                <a:solidFill>
                  <a:srgbClr val="7030A0"/>
                </a:solidFill>
              </a:rPr>
              <a:t>DateTime</a:t>
            </a:r>
            <a:r>
              <a:rPr lang="en-US" dirty="0">
                <a:solidFill>
                  <a:srgbClr val="7030A0"/>
                </a:solidFill>
              </a:rPr>
              <a:t> date</a:t>
            </a:r>
            <a:r>
              <a:rPr lang="en-US" dirty="0"/>
              <a:t>)</a:t>
            </a:r>
          </a:p>
          <a:p>
            <a:r>
              <a:rPr lang="en-US" dirty="0"/>
              <a:t>{</a:t>
            </a:r>
          </a:p>
          <a:p>
            <a:r>
              <a:rPr lang="en-US" dirty="0"/>
              <a:t>	// Do Something</a:t>
            </a:r>
          </a:p>
          <a:p>
            <a:r>
              <a:rPr lang="en-US" dirty="0"/>
              <a:t>}</a:t>
            </a:r>
          </a:p>
        </p:txBody>
      </p:sp>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t="1" b="66170"/>
          <a:stretch/>
        </p:blipFill>
        <p:spPr>
          <a:xfrm>
            <a:off x="3994297" y="1270196"/>
            <a:ext cx="4203408" cy="2537900"/>
          </a:xfrm>
          <a:prstGeom prst="rect">
            <a:avLst/>
          </a:prstGeom>
        </p:spPr>
      </p:pic>
      <p:sp>
        <p:nvSpPr>
          <p:cNvPr id="14" name="Rectangle: Rounded Corners 13"/>
          <p:cNvSpPr/>
          <p:nvPr/>
        </p:nvSpPr>
        <p:spPr bwMode="auto">
          <a:xfrm>
            <a:off x="6011187" y="3105808"/>
            <a:ext cx="946418" cy="215461"/>
          </a:xfrm>
          <a:prstGeom prst="roundRect">
            <a:avLst/>
          </a:prstGeom>
          <a:solidFill>
            <a:srgbClr val="7030A0">
              <a:alpha val="50000"/>
            </a:srgb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Rectangle: Rounded Corners 14"/>
          <p:cNvSpPr/>
          <p:nvPr/>
        </p:nvSpPr>
        <p:spPr bwMode="auto">
          <a:xfrm>
            <a:off x="7499131" y="2858813"/>
            <a:ext cx="357352" cy="231229"/>
          </a:xfrm>
          <a:prstGeom prst="round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Rectangle: Rounded Corners 15"/>
          <p:cNvSpPr/>
          <p:nvPr/>
        </p:nvSpPr>
        <p:spPr bwMode="auto">
          <a:xfrm>
            <a:off x="5255172" y="3105808"/>
            <a:ext cx="756015" cy="215461"/>
          </a:xfrm>
          <a:prstGeom prst="round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561830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7229538" y="0"/>
            <a:ext cx="4914900" cy="6858000"/>
          </a:xfrm>
          <a:prstGeom prst="rect">
            <a:avLst/>
          </a:prstGeom>
        </p:spPr>
      </p:pic>
      <p:pic>
        <p:nvPicPr>
          <p:cNvPr id="3" name="Picture 2"/>
          <p:cNvPicPr>
            <a:picLocks noChangeAspect="1"/>
          </p:cNvPicPr>
          <p:nvPr/>
        </p:nvPicPr>
        <p:blipFill>
          <a:blip r:embed="rId4"/>
          <a:stretch>
            <a:fillRect/>
          </a:stretch>
        </p:blipFill>
        <p:spPr>
          <a:xfrm>
            <a:off x="85026" y="0"/>
            <a:ext cx="7144512" cy="6858000"/>
          </a:xfrm>
          <a:prstGeom prst="rect">
            <a:avLst/>
          </a:prstGeom>
        </p:spPr>
      </p:pic>
    </p:spTree>
    <p:extLst>
      <p:ext uri="{BB962C8B-B14F-4D97-AF65-F5344CB8AC3E}">
        <p14:creationId xmlns:p14="http://schemas.microsoft.com/office/powerpoint/2010/main" val="12536804"/>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Parallelogram 23"/>
          <p:cNvSpPr/>
          <p:nvPr/>
        </p:nvSpPr>
        <p:spPr bwMode="auto">
          <a:xfrm>
            <a:off x="2215986" y="2756681"/>
            <a:ext cx="2435536" cy="3062785"/>
          </a:xfrm>
          <a:prstGeom prst="parallelogram">
            <a:avLst>
              <a:gd name="adj" fmla="val 55592"/>
            </a:avLst>
          </a:prstGeom>
          <a:solidFill>
            <a:srgbClr val="D7D7D7"/>
          </a:solidFill>
          <a:ln w="9525" cap="flat" cmpd="sng" algn="ctr">
            <a:noFill/>
            <a:prstDash val="solid"/>
          </a:ln>
          <a:effectLst/>
        </p:spPr>
        <p:txBody>
          <a:bodyPr lIns="119332" tIns="59666" rIns="119332" bIns="59666" rtlCol="0" anchor="ctr"/>
          <a:lstStyle/>
          <a:p>
            <a:pPr defTabSz="896386"/>
            <a:endParaRPr lang="en-US" sz="1372" kern="0" dirty="0">
              <a:solidFill>
                <a:srgbClr val="FFFFFF"/>
              </a:solidFill>
            </a:endParaRPr>
          </a:p>
        </p:txBody>
      </p:sp>
      <p:sp>
        <p:nvSpPr>
          <p:cNvPr id="5" name="Title 4"/>
          <p:cNvSpPr>
            <a:spLocks noGrp="1"/>
          </p:cNvSpPr>
          <p:nvPr>
            <p:ph type="title"/>
          </p:nvPr>
        </p:nvSpPr>
        <p:spPr/>
        <p:txBody>
          <a:bodyPr/>
          <a:lstStyle/>
          <a:p>
            <a:r>
              <a:rPr lang="en-US" dirty="0"/>
              <a:t>Cognitive Services</a:t>
            </a:r>
          </a:p>
        </p:txBody>
      </p:sp>
      <p:sp>
        <p:nvSpPr>
          <p:cNvPr id="2" name="Text Placeholder 1"/>
          <p:cNvSpPr>
            <a:spLocks noGrp="1"/>
          </p:cNvSpPr>
          <p:nvPr>
            <p:ph type="body" sz="quarter" idx="4294967295"/>
          </p:nvPr>
        </p:nvSpPr>
        <p:spPr>
          <a:xfrm>
            <a:off x="4751364" y="3111342"/>
            <a:ext cx="7171399" cy="1918979"/>
          </a:xfrm>
        </p:spPr>
        <p:txBody>
          <a:bodyPr/>
          <a:lstStyle/>
          <a:p>
            <a:pPr marL="0" indent="0">
              <a:buNone/>
            </a:pPr>
            <a:r>
              <a:rPr lang="en-US" sz="3137" dirty="0"/>
              <a:t>A portfolio of REST APIs and SDKs which enable developers to write applications which understand the content within the rapidly growing set of multimedia data</a:t>
            </a:r>
          </a:p>
        </p:txBody>
      </p:sp>
      <p:grpSp>
        <p:nvGrpSpPr>
          <p:cNvPr id="3" name="Group 2"/>
          <p:cNvGrpSpPr/>
          <p:nvPr/>
        </p:nvGrpSpPr>
        <p:grpSpPr>
          <a:xfrm>
            <a:off x="-17119" y="2756681"/>
            <a:ext cx="3592122" cy="3062785"/>
            <a:chOff x="-17463" y="2811462"/>
            <a:chExt cx="3664152" cy="3124200"/>
          </a:xfrm>
        </p:grpSpPr>
        <p:sp>
          <p:nvSpPr>
            <p:cNvPr id="23" name="Flowchart: Process 8"/>
            <p:cNvSpPr/>
            <p:nvPr/>
          </p:nvSpPr>
          <p:spPr bwMode="auto">
            <a:xfrm flipH="1" flipV="1">
              <a:off x="-17463" y="2811462"/>
              <a:ext cx="3664152" cy="312420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127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78 w 10000"/>
                <a:gd name="connsiteY4" fmla="*/ 0 h 10000"/>
                <a:gd name="connsiteX0" fmla="*/ 126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68 w 10000"/>
                <a:gd name="connsiteY4" fmla="*/ 0 h 10000"/>
                <a:gd name="connsiteX0" fmla="*/ 3729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372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3729" y="0"/>
                  </a:moveTo>
                  <a:lnTo>
                    <a:pt x="10000" y="0"/>
                  </a:lnTo>
                  <a:lnTo>
                    <a:pt x="10000" y="10000"/>
                  </a:lnTo>
                  <a:lnTo>
                    <a:pt x="0" y="10000"/>
                  </a:lnTo>
                  <a:lnTo>
                    <a:pt x="3729" y="0"/>
                  </a:lnTo>
                  <a:close/>
                </a:path>
              </a:pathLst>
            </a:cu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22" name="Group 21"/>
            <p:cNvGrpSpPr/>
            <p:nvPr/>
          </p:nvGrpSpPr>
          <p:grpSpPr>
            <a:xfrm>
              <a:off x="198437" y="3192462"/>
              <a:ext cx="2323026" cy="2259884"/>
              <a:chOff x="870745" y="2095780"/>
              <a:chExt cx="2959613" cy="2879166"/>
            </a:xfrm>
          </p:grpSpPr>
          <p:sp>
            <p:nvSpPr>
              <p:cNvPr id="8" name="Oval 7"/>
              <p:cNvSpPr/>
              <p:nvPr/>
            </p:nvSpPr>
            <p:spPr bwMode="auto">
              <a:xfrm>
                <a:off x="1227495" y="2372083"/>
                <a:ext cx="2326559" cy="2326559"/>
              </a:xfrm>
              <a:prstGeom prst="ellipse">
                <a:avLst/>
              </a:prstGeom>
              <a:solidFill>
                <a:srgbClr val="00B294"/>
              </a:solidFill>
              <a:ln w="34925" cap="rnd">
                <a:solidFill>
                  <a:schemeClr val="bg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kern="0" dirty="0">
                  <a:gradFill>
                    <a:gsLst>
                      <a:gs pos="0">
                        <a:srgbClr val="FFFFFF"/>
                      </a:gs>
                      <a:gs pos="100000">
                        <a:srgbClr val="FFFFFF"/>
                      </a:gs>
                    </a:gsLst>
                    <a:lin ang="5400000" scaled="0"/>
                  </a:gradFill>
                  <a:ea typeface="Segoe UI" pitchFamily="34" charset="0"/>
                  <a:cs typeface="Segoe UI" pitchFamily="34" charset="0"/>
                </a:endParaRPr>
              </a:p>
            </p:txBody>
          </p:sp>
          <p:sp>
            <p:nvSpPr>
              <p:cNvPr id="9" name="Oval 8"/>
              <p:cNvSpPr/>
              <p:nvPr/>
            </p:nvSpPr>
            <p:spPr bwMode="auto">
              <a:xfrm>
                <a:off x="1992593" y="2095780"/>
                <a:ext cx="735106" cy="735106"/>
              </a:xfrm>
              <a:prstGeom prst="ellipse">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kern="0" dirty="0">
                  <a:gradFill>
                    <a:gsLst>
                      <a:gs pos="0">
                        <a:srgbClr val="FFFFFF"/>
                      </a:gs>
                      <a:gs pos="100000">
                        <a:srgbClr val="FFFFFF"/>
                      </a:gs>
                    </a:gsLst>
                    <a:lin ang="5400000" scaled="0"/>
                  </a:gradFill>
                  <a:ea typeface="Segoe UI" pitchFamily="34" charset="0"/>
                  <a:cs typeface="Segoe UI" pitchFamily="34" charset="0"/>
                </a:endParaRPr>
              </a:p>
            </p:txBody>
          </p:sp>
          <p:sp>
            <p:nvSpPr>
              <p:cNvPr id="10" name="Oval 9"/>
              <p:cNvSpPr/>
              <p:nvPr/>
            </p:nvSpPr>
            <p:spPr bwMode="auto">
              <a:xfrm>
                <a:off x="3095252" y="3198439"/>
                <a:ext cx="735106" cy="735106"/>
              </a:xfrm>
              <a:prstGeom prst="ellipse">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kern="0" dirty="0">
                  <a:gradFill>
                    <a:gsLst>
                      <a:gs pos="0">
                        <a:srgbClr val="FFFFFF"/>
                      </a:gs>
                      <a:gs pos="100000">
                        <a:srgbClr val="FFFFFF"/>
                      </a:gs>
                    </a:gsLst>
                    <a:lin ang="5400000" scaled="0"/>
                  </a:gradFill>
                  <a:ea typeface="Segoe UI" pitchFamily="34" charset="0"/>
                  <a:cs typeface="Segoe UI" pitchFamily="34" charset="0"/>
                </a:endParaRPr>
              </a:p>
            </p:txBody>
          </p:sp>
          <p:sp>
            <p:nvSpPr>
              <p:cNvPr id="11" name="Oval 10"/>
              <p:cNvSpPr/>
              <p:nvPr/>
            </p:nvSpPr>
            <p:spPr bwMode="auto">
              <a:xfrm>
                <a:off x="951193" y="3198439"/>
                <a:ext cx="735106" cy="735106"/>
              </a:xfrm>
              <a:prstGeom prst="ellipse">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kern="0" dirty="0">
                  <a:gradFill>
                    <a:gsLst>
                      <a:gs pos="0">
                        <a:srgbClr val="FFFFFF"/>
                      </a:gs>
                      <a:gs pos="100000">
                        <a:srgbClr val="FFFFFF"/>
                      </a:gs>
                    </a:gsLst>
                    <a:lin ang="5400000" scaled="0"/>
                  </a:gradFill>
                  <a:ea typeface="Segoe UI" pitchFamily="34" charset="0"/>
                  <a:cs typeface="Segoe UI" pitchFamily="34" charset="0"/>
                </a:endParaRPr>
              </a:p>
            </p:txBody>
          </p:sp>
          <p:sp>
            <p:nvSpPr>
              <p:cNvPr id="12" name="Oval 11"/>
              <p:cNvSpPr/>
              <p:nvPr/>
            </p:nvSpPr>
            <p:spPr bwMode="auto">
              <a:xfrm>
                <a:off x="1992593" y="4239840"/>
                <a:ext cx="735106" cy="735106"/>
              </a:xfrm>
              <a:prstGeom prst="ellipse">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kern="0" dirty="0">
                  <a:gradFill>
                    <a:gsLst>
                      <a:gs pos="0">
                        <a:srgbClr val="FFFFFF"/>
                      </a:gs>
                      <a:gs pos="100000">
                        <a:srgbClr val="FFFFFF"/>
                      </a:gs>
                    </a:gsLst>
                    <a:lin ang="5400000" scaled="0"/>
                  </a:gradFill>
                  <a:ea typeface="Segoe UI" pitchFamily="34" charset="0"/>
                  <a:cs typeface="Segoe UI" pitchFamily="34" charset="0"/>
                </a:endParaRPr>
              </a:p>
            </p:txBody>
          </p:sp>
          <p:pic>
            <p:nvPicPr>
              <p:cNvPr id="17" name="Picture 16"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15111" y="2168458"/>
                <a:ext cx="463495" cy="467232"/>
              </a:xfrm>
              <a:prstGeom prst="rect">
                <a:avLst/>
              </a:prstGeom>
            </p:spPr>
          </p:pic>
          <p:pic>
            <p:nvPicPr>
              <p:cNvPr id="18" name="Picture 17"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19474" y="3320957"/>
                <a:ext cx="609181" cy="473808"/>
              </a:xfrm>
              <a:prstGeom prst="rect">
                <a:avLst/>
              </a:prstGeom>
            </p:spPr>
          </p:pic>
          <p:pic>
            <p:nvPicPr>
              <p:cNvPr id="19" name="Picture 18" descr="Screen Clippi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00493" y="4431117"/>
                <a:ext cx="589699" cy="455677"/>
              </a:xfrm>
              <a:prstGeom prst="rect">
                <a:avLst/>
              </a:prstGeom>
            </p:spPr>
          </p:pic>
          <p:pic>
            <p:nvPicPr>
              <p:cNvPr id="20" name="Picture 19" descr="Screen Clippi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70745" y="3293086"/>
                <a:ext cx="896002" cy="495437"/>
              </a:xfrm>
              <a:prstGeom prst="rect">
                <a:avLst/>
              </a:prstGeom>
            </p:spPr>
          </p:pic>
        </p:grpSp>
      </p:grpSp>
    </p:spTree>
    <p:extLst>
      <p:ext uri="{BB962C8B-B14F-4D97-AF65-F5344CB8AC3E}">
        <p14:creationId xmlns:p14="http://schemas.microsoft.com/office/powerpoint/2010/main" val="238104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100"/>
                                  </p:stCondLst>
                                  <p:childTnLst>
                                    <p:set>
                                      <p:cBhvr>
                                        <p:cTn id="10" dur="1" fill="hold">
                                          <p:stCondLst>
                                            <p:cond delay="0"/>
                                          </p:stCondLst>
                                        </p:cTn>
                                        <p:tgtEl>
                                          <p:spTgt spid="24"/>
                                        </p:tgtEl>
                                        <p:attrNameLst>
                                          <p:attrName>style.visibility</p:attrName>
                                        </p:attrNameLst>
                                      </p:cBhvr>
                                      <p:to>
                                        <p:strVal val="visible"/>
                                      </p:to>
                                    </p:set>
                                    <p:anim calcmode="lin" valueType="num">
                                      <p:cBhvr additive="base">
                                        <p:cTn id="11" dur="500" fill="hold"/>
                                        <p:tgtEl>
                                          <p:spTgt spid="24"/>
                                        </p:tgtEl>
                                        <p:attrNameLst>
                                          <p:attrName>ppt_x</p:attrName>
                                        </p:attrNameLst>
                                      </p:cBhvr>
                                      <p:tavLst>
                                        <p:tav tm="0">
                                          <p:val>
                                            <p:strVal val="0-#ppt_w/2"/>
                                          </p:val>
                                        </p:tav>
                                        <p:tav tm="100000">
                                          <p:val>
                                            <p:strVal val="#ppt_x"/>
                                          </p:val>
                                        </p:tav>
                                      </p:tavLst>
                                    </p:anim>
                                    <p:anim calcmode="lin" valueType="num">
                                      <p:cBhvr additive="base">
                                        <p:cTn id="12" dur="500" fill="hold"/>
                                        <p:tgtEl>
                                          <p:spTgt spid="24"/>
                                        </p:tgtEl>
                                        <p:attrNameLst>
                                          <p:attrName>ppt_y</p:attrName>
                                        </p:attrNameLst>
                                      </p:cBhvr>
                                      <p:tavLst>
                                        <p:tav tm="0">
                                          <p:val>
                                            <p:strVal val="#ppt_y"/>
                                          </p:val>
                                        </p:tav>
                                        <p:tav tm="100000">
                                          <p:val>
                                            <p:strVal val="#ppt_y"/>
                                          </p:val>
                                        </p:tav>
                                      </p:tavLst>
                                    </p:anim>
                                  </p:childTnLst>
                                </p:cTn>
                              </p:par>
                              <p:par>
                                <p:cTn id="13" presetID="10" presetClass="entr" presetSubtype="0" fill="hold" grpId="0" nodeType="withEffect">
                                  <p:stCondLst>
                                    <p:cond delay="250"/>
                                  </p:stCondLst>
                                  <p:childTnLst>
                                    <p:set>
                                      <p:cBhvr>
                                        <p:cTn id="14" dur="1" fill="hold">
                                          <p:stCondLst>
                                            <p:cond delay="0"/>
                                          </p:stCondLst>
                                        </p:cTn>
                                        <p:tgtEl>
                                          <p:spTgt spid="2">
                                            <p:txEl>
                                              <p:pRg st="0" end="0"/>
                                            </p:txEl>
                                          </p:spTgt>
                                        </p:tgtEl>
                                        <p:attrNameLst>
                                          <p:attrName>style.visibility</p:attrName>
                                        </p:attrNameLst>
                                      </p:cBhvr>
                                      <p:to>
                                        <p:strVal val="visible"/>
                                      </p:to>
                                    </p:set>
                                    <p:animEffect transition="in" filter="fade">
                                      <p:cBhvr>
                                        <p:cTn id="15" dur="500"/>
                                        <p:tgtEl>
                                          <p:spTgt spid="2">
                                            <p:txEl>
                                              <p:pRg st="0" end="0"/>
                                            </p:txEl>
                                          </p:spTgt>
                                        </p:tgtEl>
                                      </p:cBhvr>
                                    </p:animEffect>
                                  </p:childTnLst>
                                </p:cTn>
                              </p:par>
                              <p:par>
                                <p:cTn id="16" presetID="42" presetClass="path" presetSubtype="0" decel="100000" fill="hold" grpId="1" nodeType="withEffect">
                                  <p:stCondLst>
                                    <p:cond delay="250"/>
                                  </p:stCondLst>
                                  <p:childTnLst>
                                    <p:animMotion origin="layout" path="M -0.01864 0.00023 L 5.59101E-7 -4.96142E-6 " pathEditMode="relative" rAng="0" ptsTypes="AA">
                                      <p:cBhvr>
                                        <p:cTn id="17" dur="500" fill="hold"/>
                                        <p:tgtEl>
                                          <p:spTgt spid="2">
                                            <p:txEl>
                                              <p:pRg st="0" end="0"/>
                                            </p:txEl>
                                          </p:spTgt>
                                        </p:tgtEl>
                                        <p:attrNameLst>
                                          <p:attrName>ppt_x</p:attrName>
                                          <p:attrName>ppt_y</p:attrName>
                                        </p:attrNameLst>
                                      </p:cBhvr>
                                      <p:rCtr x="93200" y="-23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 grpId="0" build="p"/>
      <p:bldP spid="2" grpId="1"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Parallelogram 23"/>
          <p:cNvSpPr/>
          <p:nvPr/>
        </p:nvSpPr>
        <p:spPr bwMode="auto">
          <a:xfrm>
            <a:off x="2215986" y="2756681"/>
            <a:ext cx="2435536" cy="3062785"/>
          </a:xfrm>
          <a:prstGeom prst="parallelogram">
            <a:avLst>
              <a:gd name="adj" fmla="val 55592"/>
            </a:avLst>
          </a:prstGeom>
          <a:solidFill>
            <a:srgbClr val="D7D7D7"/>
          </a:solidFill>
          <a:ln w="9525" cap="flat" cmpd="sng" algn="ctr">
            <a:noFill/>
            <a:prstDash val="solid"/>
          </a:ln>
          <a:effectLst/>
        </p:spPr>
        <p:txBody>
          <a:bodyPr lIns="119332" tIns="59666" rIns="119332" bIns="59666" rtlCol="0" anchor="ctr"/>
          <a:lstStyle/>
          <a:p>
            <a:pPr defTabSz="896386"/>
            <a:endParaRPr lang="en-US" sz="1372" kern="0" dirty="0">
              <a:solidFill>
                <a:srgbClr val="FFFFFF"/>
              </a:solidFill>
            </a:endParaRPr>
          </a:p>
        </p:txBody>
      </p:sp>
      <p:sp>
        <p:nvSpPr>
          <p:cNvPr id="5" name="Title 4"/>
          <p:cNvSpPr>
            <a:spLocks noGrp="1"/>
          </p:cNvSpPr>
          <p:nvPr>
            <p:ph type="title"/>
          </p:nvPr>
        </p:nvSpPr>
        <p:spPr/>
        <p:txBody>
          <a:bodyPr/>
          <a:lstStyle/>
          <a:p>
            <a:r>
              <a:rPr lang="en-US" dirty="0"/>
              <a:t>Cognitive Services</a:t>
            </a:r>
          </a:p>
        </p:txBody>
      </p:sp>
      <p:sp>
        <p:nvSpPr>
          <p:cNvPr id="2" name="Text Placeholder 1"/>
          <p:cNvSpPr>
            <a:spLocks noGrp="1"/>
          </p:cNvSpPr>
          <p:nvPr>
            <p:ph type="body" sz="quarter" idx="4294967295"/>
          </p:nvPr>
        </p:nvSpPr>
        <p:spPr>
          <a:xfrm>
            <a:off x="4753681" y="3695840"/>
            <a:ext cx="7171399" cy="1292662"/>
          </a:xfrm>
        </p:spPr>
        <p:txBody>
          <a:bodyPr/>
          <a:lstStyle/>
          <a:p>
            <a:pPr marL="0" indent="0">
              <a:buNone/>
            </a:pPr>
            <a:r>
              <a:rPr lang="en-US" sz="4000" dirty="0"/>
              <a:t>Combine APIs to Make Even Smarter Apps</a:t>
            </a:r>
          </a:p>
        </p:txBody>
      </p:sp>
      <p:grpSp>
        <p:nvGrpSpPr>
          <p:cNvPr id="3" name="Group 2"/>
          <p:cNvGrpSpPr/>
          <p:nvPr/>
        </p:nvGrpSpPr>
        <p:grpSpPr>
          <a:xfrm>
            <a:off x="-17119" y="2756681"/>
            <a:ext cx="3592122" cy="3062785"/>
            <a:chOff x="-17463" y="2811462"/>
            <a:chExt cx="3664152" cy="3124200"/>
          </a:xfrm>
        </p:grpSpPr>
        <p:sp>
          <p:nvSpPr>
            <p:cNvPr id="23" name="Flowchart: Process 8"/>
            <p:cNvSpPr/>
            <p:nvPr/>
          </p:nvSpPr>
          <p:spPr bwMode="auto">
            <a:xfrm flipH="1" flipV="1">
              <a:off x="-17463" y="2811462"/>
              <a:ext cx="3664152" cy="312420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127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78 w 10000"/>
                <a:gd name="connsiteY4" fmla="*/ 0 h 10000"/>
                <a:gd name="connsiteX0" fmla="*/ 126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68 w 10000"/>
                <a:gd name="connsiteY4" fmla="*/ 0 h 10000"/>
                <a:gd name="connsiteX0" fmla="*/ 3729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372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3729" y="0"/>
                  </a:moveTo>
                  <a:lnTo>
                    <a:pt x="10000" y="0"/>
                  </a:lnTo>
                  <a:lnTo>
                    <a:pt x="10000" y="10000"/>
                  </a:lnTo>
                  <a:lnTo>
                    <a:pt x="0" y="10000"/>
                  </a:lnTo>
                  <a:lnTo>
                    <a:pt x="3729" y="0"/>
                  </a:lnTo>
                  <a:close/>
                </a:path>
              </a:pathLst>
            </a:cu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22" name="Group 21"/>
            <p:cNvGrpSpPr/>
            <p:nvPr/>
          </p:nvGrpSpPr>
          <p:grpSpPr>
            <a:xfrm>
              <a:off x="261581" y="3192462"/>
              <a:ext cx="2259882" cy="2259884"/>
              <a:chOff x="951193" y="2095780"/>
              <a:chExt cx="2879165" cy="2879166"/>
            </a:xfrm>
          </p:grpSpPr>
          <p:sp>
            <p:nvSpPr>
              <p:cNvPr id="9" name="Oval 8"/>
              <p:cNvSpPr/>
              <p:nvPr/>
            </p:nvSpPr>
            <p:spPr bwMode="auto">
              <a:xfrm>
                <a:off x="1992593" y="2095780"/>
                <a:ext cx="735106" cy="735106"/>
              </a:xfrm>
              <a:prstGeom prst="ellipse">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kern="0" dirty="0">
                  <a:gradFill>
                    <a:gsLst>
                      <a:gs pos="0">
                        <a:srgbClr val="FFFFFF"/>
                      </a:gs>
                      <a:gs pos="100000">
                        <a:srgbClr val="FFFFFF"/>
                      </a:gs>
                    </a:gsLst>
                    <a:lin ang="5400000" scaled="0"/>
                  </a:gradFill>
                  <a:ea typeface="Segoe UI" pitchFamily="34" charset="0"/>
                  <a:cs typeface="Segoe UI" pitchFamily="34" charset="0"/>
                </a:endParaRPr>
              </a:p>
            </p:txBody>
          </p:sp>
          <p:sp>
            <p:nvSpPr>
              <p:cNvPr id="10" name="Oval 9"/>
              <p:cNvSpPr/>
              <p:nvPr/>
            </p:nvSpPr>
            <p:spPr bwMode="auto">
              <a:xfrm>
                <a:off x="3095252" y="3198439"/>
                <a:ext cx="735106" cy="735106"/>
              </a:xfrm>
              <a:prstGeom prst="ellipse">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kern="0" dirty="0">
                  <a:gradFill>
                    <a:gsLst>
                      <a:gs pos="0">
                        <a:srgbClr val="FFFFFF"/>
                      </a:gs>
                      <a:gs pos="100000">
                        <a:srgbClr val="FFFFFF"/>
                      </a:gs>
                    </a:gsLst>
                    <a:lin ang="5400000" scaled="0"/>
                  </a:gradFill>
                  <a:ea typeface="Segoe UI" pitchFamily="34" charset="0"/>
                  <a:cs typeface="Segoe UI" pitchFamily="34" charset="0"/>
                </a:endParaRPr>
              </a:p>
            </p:txBody>
          </p:sp>
          <p:sp>
            <p:nvSpPr>
              <p:cNvPr id="11" name="Oval 10"/>
              <p:cNvSpPr/>
              <p:nvPr/>
            </p:nvSpPr>
            <p:spPr bwMode="auto">
              <a:xfrm>
                <a:off x="951193" y="3198439"/>
                <a:ext cx="735106" cy="735106"/>
              </a:xfrm>
              <a:prstGeom prst="ellipse">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kern="0" dirty="0">
                  <a:gradFill>
                    <a:gsLst>
                      <a:gs pos="0">
                        <a:srgbClr val="FFFFFF"/>
                      </a:gs>
                      <a:gs pos="100000">
                        <a:srgbClr val="FFFFFF"/>
                      </a:gs>
                    </a:gsLst>
                    <a:lin ang="5400000" scaled="0"/>
                  </a:gradFill>
                  <a:ea typeface="Segoe UI" pitchFamily="34" charset="0"/>
                  <a:cs typeface="Segoe UI" pitchFamily="34" charset="0"/>
                </a:endParaRPr>
              </a:p>
            </p:txBody>
          </p:sp>
          <p:sp>
            <p:nvSpPr>
              <p:cNvPr id="12" name="Oval 11"/>
              <p:cNvSpPr/>
              <p:nvPr/>
            </p:nvSpPr>
            <p:spPr bwMode="auto">
              <a:xfrm>
                <a:off x="1992593" y="4239840"/>
                <a:ext cx="735106" cy="735106"/>
              </a:xfrm>
              <a:prstGeom prst="ellipse">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kern="0" dirty="0">
                  <a:gradFill>
                    <a:gsLst>
                      <a:gs pos="0">
                        <a:srgbClr val="FFFFFF"/>
                      </a:gs>
                      <a:gs pos="100000">
                        <a:srgbClr val="FFFFFF"/>
                      </a:gs>
                    </a:gsLst>
                    <a:lin ang="5400000" scaled="0"/>
                  </a:gradFill>
                  <a:ea typeface="Segoe UI" pitchFamily="34" charset="0"/>
                  <a:cs typeface="Segoe UI" pitchFamily="34" charset="0"/>
                </a:endParaRPr>
              </a:p>
            </p:txBody>
          </p:sp>
        </p:grpSp>
      </p:grpSp>
      <p:pic>
        <p:nvPicPr>
          <p:cNvPr id="21" name="Picture 2" descr="https://www.projectmurphy.net/Images/thinking_morphi.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6440" y="3205714"/>
            <a:ext cx="1999573" cy="21115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5615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100"/>
                                  </p:stCondLst>
                                  <p:childTnLst>
                                    <p:set>
                                      <p:cBhvr>
                                        <p:cTn id="10" dur="1" fill="hold">
                                          <p:stCondLst>
                                            <p:cond delay="0"/>
                                          </p:stCondLst>
                                        </p:cTn>
                                        <p:tgtEl>
                                          <p:spTgt spid="24"/>
                                        </p:tgtEl>
                                        <p:attrNameLst>
                                          <p:attrName>style.visibility</p:attrName>
                                        </p:attrNameLst>
                                      </p:cBhvr>
                                      <p:to>
                                        <p:strVal val="visible"/>
                                      </p:to>
                                    </p:set>
                                    <p:anim calcmode="lin" valueType="num">
                                      <p:cBhvr additive="base">
                                        <p:cTn id="11" dur="500" fill="hold"/>
                                        <p:tgtEl>
                                          <p:spTgt spid="24"/>
                                        </p:tgtEl>
                                        <p:attrNameLst>
                                          <p:attrName>ppt_x</p:attrName>
                                        </p:attrNameLst>
                                      </p:cBhvr>
                                      <p:tavLst>
                                        <p:tav tm="0">
                                          <p:val>
                                            <p:strVal val="0-#ppt_w/2"/>
                                          </p:val>
                                        </p:tav>
                                        <p:tav tm="100000">
                                          <p:val>
                                            <p:strVal val="#ppt_x"/>
                                          </p:val>
                                        </p:tav>
                                      </p:tavLst>
                                    </p:anim>
                                    <p:anim calcmode="lin" valueType="num">
                                      <p:cBhvr additive="base">
                                        <p:cTn id="12" dur="500" fill="hold"/>
                                        <p:tgtEl>
                                          <p:spTgt spid="24"/>
                                        </p:tgtEl>
                                        <p:attrNameLst>
                                          <p:attrName>ppt_y</p:attrName>
                                        </p:attrNameLst>
                                      </p:cBhvr>
                                      <p:tavLst>
                                        <p:tav tm="0">
                                          <p:val>
                                            <p:strVal val="#ppt_y"/>
                                          </p:val>
                                        </p:tav>
                                        <p:tav tm="100000">
                                          <p:val>
                                            <p:strVal val="#ppt_y"/>
                                          </p:val>
                                        </p:tav>
                                      </p:tavLst>
                                    </p:anim>
                                  </p:childTnLst>
                                </p:cTn>
                              </p:par>
                              <p:par>
                                <p:cTn id="13" presetID="10" presetClass="entr" presetSubtype="0" fill="hold" grpId="0" nodeType="withEffect">
                                  <p:stCondLst>
                                    <p:cond delay="250"/>
                                  </p:stCondLst>
                                  <p:childTnLst>
                                    <p:set>
                                      <p:cBhvr>
                                        <p:cTn id="14" dur="1" fill="hold">
                                          <p:stCondLst>
                                            <p:cond delay="0"/>
                                          </p:stCondLst>
                                        </p:cTn>
                                        <p:tgtEl>
                                          <p:spTgt spid="2">
                                            <p:txEl>
                                              <p:pRg st="0" end="0"/>
                                            </p:txEl>
                                          </p:spTgt>
                                        </p:tgtEl>
                                        <p:attrNameLst>
                                          <p:attrName>style.visibility</p:attrName>
                                        </p:attrNameLst>
                                      </p:cBhvr>
                                      <p:to>
                                        <p:strVal val="visible"/>
                                      </p:to>
                                    </p:set>
                                    <p:animEffect transition="in" filter="fade">
                                      <p:cBhvr>
                                        <p:cTn id="15" dur="500"/>
                                        <p:tgtEl>
                                          <p:spTgt spid="2">
                                            <p:txEl>
                                              <p:pRg st="0" end="0"/>
                                            </p:txEl>
                                          </p:spTgt>
                                        </p:tgtEl>
                                      </p:cBhvr>
                                    </p:animEffect>
                                  </p:childTnLst>
                                </p:cTn>
                              </p:par>
                              <p:par>
                                <p:cTn id="16" presetID="42" presetClass="path" presetSubtype="0" decel="100000" fill="hold" grpId="1" nodeType="withEffect">
                                  <p:stCondLst>
                                    <p:cond delay="250"/>
                                  </p:stCondLst>
                                  <p:childTnLst>
                                    <p:animMotion origin="layout" path="M -0.01862 0.00023 L 3.54167E-6 4.07407E-6 " pathEditMode="relative" rAng="0" ptsTypes="AA">
                                      <p:cBhvr>
                                        <p:cTn id="17" dur="500" fill="hold"/>
                                        <p:tgtEl>
                                          <p:spTgt spid="2">
                                            <p:txEl>
                                              <p:pRg st="0" end="0"/>
                                            </p:txEl>
                                          </p:spTgt>
                                        </p:tgtEl>
                                        <p:attrNameLst>
                                          <p:attrName>ppt_x</p:attrName>
                                          <p:attrName>ppt_y</p:attrName>
                                        </p:attrNameLst>
                                      </p:cBhvr>
                                      <p:rCtr x="92400" y="-2300"/>
                                    </p:animMotion>
                                  </p:childTnLst>
                                </p:cTn>
                              </p:par>
                              <p:par>
                                <p:cTn id="18" presetID="10" presetClass="entr" presetSubtype="0" fill="hold" nodeType="withEffect">
                                  <p:stCondLst>
                                    <p:cond delay="250"/>
                                  </p:stCondLst>
                                  <p:childTnLst>
                                    <p:set>
                                      <p:cBhvr>
                                        <p:cTn id="19" dur="1" fill="hold">
                                          <p:stCondLst>
                                            <p:cond delay="0"/>
                                          </p:stCondLst>
                                        </p:cTn>
                                        <p:tgtEl>
                                          <p:spTgt spid="21"/>
                                        </p:tgtEl>
                                        <p:attrNameLst>
                                          <p:attrName>style.visibility</p:attrName>
                                        </p:attrNameLst>
                                      </p:cBhvr>
                                      <p:to>
                                        <p:strVal val="visible"/>
                                      </p:to>
                                    </p:set>
                                    <p:animEffect transition="in" filter="fade">
                                      <p:cBhvr>
                                        <p:cTn id="20"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 grpId="0" build="p"/>
      <p:bldP spid="2" grpId="1"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141790" y="2084173"/>
            <a:ext cx="9884546" cy="1793104"/>
          </a:xfrm>
        </p:spPr>
        <p:txBody>
          <a:bodyPr/>
          <a:lstStyle/>
          <a:p>
            <a:r>
              <a:rPr lang="en-US" sz="8800" dirty="0"/>
              <a:t>Workshop</a:t>
            </a:r>
          </a:p>
        </p:txBody>
      </p:sp>
      <p:grpSp>
        <p:nvGrpSpPr>
          <p:cNvPr id="122" name="Group 121"/>
          <p:cNvGrpSpPr/>
          <p:nvPr/>
        </p:nvGrpSpPr>
        <p:grpSpPr>
          <a:xfrm>
            <a:off x="6917723" y="1038534"/>
            <a:ext cx="4104755" cy="4930336"/>
            <a:chOff x="2103437" y="3649986"/>
            <a:chExt cx="1828800" cy="2365375"/>
          </a:xfrm>
        </p:grpSpPr>
        <p:grpSp>
          <p:nvGrpSpPr>
            <p:cNvPr id="97" name="Group 96"/>
            <p:cNvGrpSpPr/>
            <p:nvPr/>
          </p:nvGrpSpPr>
          <p:grpSpPr>
            <a:xfrm>
              <a:off x="2103437" y="3649986"/>
              <a:ext cx="1828800" cy="2365375"/>
              <a:chOff x="3322638" y="3649663"/>
              <a:chExt cx="1828800" cy="2365375"/>
            </a:xfrm>
          </p:grpSpPr>
          <p:sp>
            <p:nvSpPr>
              <p:cNvPr id="11" name="AutoShape 3"/>
              <p:cNvSpPr>
                <a:spLocks noChangeAspect="1" noChangeArrowheads="1" noTextEdit="1"/>
              </p:cNvSpPr>
              <p:nvPr/>
            </p:nvSpPr>
            <p:spPr bwMode="auto">
              <a:xfrm>
                <a:off x="3322638" y="3649663"/>
                <a:ext cx="1828800" cy="2365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12" name="Rectangle 5"/>
              <p:cNvSpPr>
                <a:spLocks noChangeArrowheads="1"/>
              </p:cNvSpPr>
              <p:nvPr/>
            </p:nvSpPr>
            <p:spPr bwMode="auto">
              <a:xfrm>
                <a:off x="3322638" y="3649663"/>
                <a:ext cx="1828800" cy="1495425"/>
              </a:xfrm>
              <a:prstGeom prst="rect">
                <a:avLst/>
              </a:prstGeom>
              <a:solidFill>
                <a:srgbClr val="92D050"/>
              </a:solidFill>
              <a:ln>
                <a:noFill/>
              </a:ln>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13" name="Rectangle 6"/>
              <p:cNvSpPr>
                <a:spLocks noChangeArrowheads="1"/>
              </p:cNvSpPr>
              <p:nvPr/>
            </p:nvSpPr>
            <p:spPr bwMode="auto">
              <a:xfrm>
                <a:off x="3322638" y="5145088"/>
                <a:ext cx="1828800" cy="86995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14" name="Freeform 7"/>
              <p:cNvSpPr>
                <a:spLocks/>
              </p:cNvSpPr>
              <p:nvPr/>
            </p:nvSpPr>
            <p:spPr bwMode="auto">
              <a:xfrm>
                <a:off x="3468688" y="3913188"/>
                <a:ext cx="1538288" cy="1231900"/>
              </a:xfrm>
              <a:custGeom>
                <a:avLst/>
                <a:gdLst>
                  <a:gd name="T0" fmla="*/ 969 w 969"/>
                  <a:gd name="T1" fmla="*/ 615 h 776"/>
                  <a:gd name="T2" fmla="*/ 969 w 969"/>
                  <a:gd name="T3" fmla="*/ 0 h 776"/>
                  <a:gd name="T4" fmla="*/ 0 w 969"/>
                  <a:gd name="T5" fmla="*/ 0 h 776"/>
                  <a:gd name="T6" fmla="*/ 0 w 969"/>
                  <a:gd name="T7" fmla="*/ 615 h 776"/>
                  <a:gd name="T8" fmla="*/ 459 w 969"/>
                  <a:gd name="T9" fmla="*/ 650 h 776"/>
                  <a:gd name="T10" fmla="*/ 440 w 969"/>
                  <a:gd name="T11" fmla="*/ 755 h 776"/>
                  <a:gd name="T12" fmla="*/ 322 w 969"/>
                  <a:gd name="T13" fmla="*/ 755 h 776"/>
                  <a:gd name="T14" fmla="*/ 322 w 969"/>
                  <a:gd name="T15" fmla="*/ 776 h 776"/>
                  <a:gd name="T16" fmla="*/ 647 w 969"/>
                  <a:gd name="T17" fmla="*/ 776 h 776"/>
                  <a:gd name="T18" fmla="*/ 647 w 969"/>
                  <a:gd name="T19" fmla="*/ 755 h 776"/>
                  <a:gd name="T20" fmla="*/ 529 w 969"/>
                  <a:gd name="T21" fmla="*/ 755 h 776"/>
                  <a:gd name="T22" fmla="*/ 510 w 969"/>
                  <a:gd name="T23" fmla="*/ 650 h 776"/>
                  <a:gd name="T24" fmla="*/ 969 w 969"/>
                  <a:gd name="T25" fmla="*/ 615 h 7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69" h="776">
                    <a:moveTo>
                      <a:pt x="969" y="615"/>
                    </a:moveTo>
                    <a:lnTo>
                      <a:pt x="969" y="0"/>
                    </a:lnTo>
                    <a:lnTo>
                      <a:pt x="0" y="0"/>
                    </a:lnTo>
                    <a:lnTo>
                      <a:pt x="0" y="615"/>
                    </a:lnTo>
                    <a:lnTo>
                      <a:pt x="459" y="650"/>
                    </a:lnTo>
                    <a:lnTo>
                      <a:pt x="440" y="755"/>
                    </a:lnTo>
                    <a:lnTo>
                      <a:pt x="322" y="755"/>
                    </a:lnTo>
                    <a:lnTo>
                      <a:pt x="322" y="776"/>
                    </a:lnTo>
                    <a:lnTo>
                      <a:pt x="647" y="776"/>
                    </a:lnTo>
                    <a:lnTo>
                      <a:pt x="647" y="755"/>
                    </a:lnTo>
                    <a:lnTo>
                      <a:pt x="529" y="755"/>
                    </a:lnTo>
                    <a:lnTo>
                      <a:pt x="510" y="650"/>
                    </a:lnTo>
                    <a:lnTo>
                      <a:pt x="969" y="615"/>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22" name="Rectangle 15"/>
              <p:cNvSpPr>
                <a:spLocks noChangeArrowheads="1"/>
              </p:cNvSpPr>
              <p:nvPr/>
            </p:nvSpPr>
            <p:spPr bwMode="auto">
              <a:xfrm>
                <a:off x="4168776" y="4273551"/>
                <a:ext cx="30163" cy="30163"/>
              </a:xfrm>
              <a:prstGeom prst="rect">
                <a:avLst/>
              </a:prstGeom>
              <a:solidFill>
                <a:srgbClr val="FCED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24" name="Rectangle 17"/>
              <p:cNvSpPr>
                <a:spLocks noChangeArrowheads="1"/>
              </p:cNvSpPr>
              <p:nvPr/>
            </p:nvSpPr>
            <p:spPr bwMode="auto">
              <a:xfrm>
                <a:off x="4168776" y="4344988"/>
                <a:ext cx="30163" cy="31750"/>
              </a:xfrm>
              <a:prstGeom prst="rect">
                <a:avLst/>
              </a:prstGeom>
              <a:solidFill>
                <a:srgbClr val="76BB4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27" name="Rectangle 20"/>
              <p:cNvSpPr>
                <a:spLocks noChangeArrowheads="1"/>
              </p:cNvSpPr>
              <p:nvPr/>
            </p:nvSpPr>
            <p:spPr bwMode="auto">
              <a:xfrm>
                <a:off x="4203701" y="4273551"/>
                <a:ext cx="31750" cy="30163"/>
              </a:xfrm>
              <a:prstGeom prst="rect">
                <a:avLst/>
              </a:prstGeom>
              <a:solidFill>
                <a:srgbClr val="FCED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28" name="Rectangle 21"/>
              <p:cNvSpPr>
                <a:spLocks noChangeArrowheads="1"/>
              </p:cNvSpPr>
              <p:nvPr/>
            </p:nvSpPr>
            <p:spPr bwMode="auto">
              <a:xfrm>
                <a:off x="4240213" y="4273551"/>
                <a:ext cx="31750" cy="30163"/>
              </a:xfrm>
              <a:prstGeom prst="rect">
                <a:avLst/>
              </a:prstGeom>
              <a:solidFill>
                <a:srgbClr val="FCED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32" name="Rectangle 25"/>
              <p:cNvSpPr>
                <a:spLocks noChangeArrowheads="1"/>
              </p:cNvSpPr>
              <p:nvPr/>
            </p:nvSpPr>
            <p:spPr bwMode="auto">
              <a:xfrm>
                <a:off x="4275138" y="4308476"/>
                <a:ext cx="31750" cy="31750"/>
              </a:xfrm>
              <a:prstGeom prst="rect">
                <a:avLst/>
              </a:prstGeom>
              <a:solidFill>
                <a:srgbClr val="76BB4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34" name="Rectangle 27"/>
              <p:cNvSpPr>
                <a:spLocks noChangeArrowheads="1"/>
              </p:cNvSpPr>
              <p:nvPr/>
            </p:nvSpPr>
            <p:spPr bwMode="auto">
              <a:xfrm>
                <a:off x="4275138" y="4379913"/>
                <a:ext cx="31750" cy="31750"/>
              </a:xfrm>
              <a:prstGeom prst="rect">
                <a:avLst/>
              </a:prstGeom>
              <a:solidFill>
                <a:srgbClr val="76BB4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35" name="Rectangle 28"/>
              <p:cNvSpPr>
                <a:spLocks noChangeArrowheads="1"/>
              </p:cNvSpPr>
              <p:nvPr/>
            </p:nvSpPr>
            <p:spPr bwMode="auto">
              <a:xfrm>
                <a:off x="4275138" y="4416426"/>
                <a:ext cx="31750" cy="30163"/>
              </a:xfrm>
              <a:prstGeom prst="rect">
                <a:avLst/>
              </a:prstGeom>
              <a:solidFill>
                <a:srgbClr val="76BB4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36" name="Rectangle 29"/>
              <p:cNvSpPr>
                <a:spLocks noChangeArrowheads="1"/>
              </p:cNvSpPr>
              <p:nvPr/>
            </p:nvSpPr>
            <p:spPr bwMode="auto">
              <a:xfrm>
                <a:off x="3594101" y="5226051"/>
                <a:ext cx="1287463" cy="387350"/>
              </a:xfrm>
              <a:prstGeom prst="rect">
                <a:avLst/>
              </a:prstGeom>
              <a:solidFill>
                <a:srgbClr val="0082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37" name="Rectangle 30"/>
              <p:cNvSpPr>
                <a:spLocks noChangeArrowheads="1"/>
              </p:cNvSpPr>
              <p:nvPr/>
            </p:nvSpPr>
            <p:spPr bwMode="auto">
              <a:xfrm>
                <a:off x="3644901" y="5267326"/>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38" name="Rectangle 31"/>
              <p:cNvSpPr>
                <a:spLocks noChangeArrowheads="1"/>
              </p:cNvSpPr>
              <p:nvPr/>
            </p:nvSpPr>
            <p:spPr bwMode="auto">
              <a:xfrm>
                <a:off x="3725863" y="5267326"/>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39" name="Rectangle 32"/>
              <p:cNvSpPr>
                <a:spLocks noChangeArrowheads="1"/>
              </p:cNvSpPr>
              <p:nvPr/>
            </p:nvSpPr>
            <p:spPr bwMode="auto">
              <a:xfrm>
                <a:off x="3806826" y="5267326"/>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40" name="Rectangle 33"/>
              <p:cNvSpPr>
                <a:spLocks noChangeArrowheads="1"/>
              </p:cNvSpPr>
              <p:nvPr/>
            </p:nvSpPr>
            <p:spPr bwMode="auto">
              <a:xfrm>
                <a:off x="3887788" y="5267326"/>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41" name="Rectangle 34"/>
              <p:cNvSpPr>
                <a:spLocks noChangeArrowheads="1"/>
              </p:cNvSpPr>
              <p:nvPr/>
            </p:nvSpPr>
            <p:spPr bwMode="auto">
              <a:xfrm>
                <a:off x="3968751" y="5267326"/>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42" name="Rectangle 35"/>
              <p:cNvSpPr>
                <a:spLocks noChangeArrowheads="1"/>
              </p:cNvSpPr>
              <p:nvPr/>
            </p:nvSpPr>
            <p:spPr bwMode="auto">
              <a:xfrm>
                <a:off x="4049713" y="5267326"/>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43" name="Rectangle 36"/>
              <p:cNvSpPr>
                <a:spLocks noChangeArrowheads="1"/>
              </p:cNvSpPr>
              <p:nvPr/>
            </p:nvSpPr>
            <p:spPr bwMode="auto">
              <a:xfrm>
                <a:off x="4130676" y="5267326"/>
                <a:ext cx="52388"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44" name="Rectangle 37"/>
              <p:cNvSpPr>
                <a:spLocks noChangeArrowheads="1"/>
              </p:cNvSpPr>
              <p:nvPr/>
            </p:nvSpPr>
            <p:spPr bwMode="auto">
              <a:xfrm>
                <a:off x="4211638" y="5267326"/>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45" name="Rectangle 38"/>
              <p:cNvSpPr>
                <a:spLocks noChangeArrowheads="1"/>
              </p:cNvSpPr>
              <p:nvPr/>
            </p:nvSpPr>
            <p:spPr bwMode="auto">
              <a:xfrm>
                <a:off x="4292601" y="5267326"/>
                <a:ext cx="52388"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46" name="Rectangle 39"/>
              <p:cNvSpPr>
                <a:spLocks noChangeArrowheads="1"/>
              </p:cNvSpPr>
              <p:nvPr/>
            </p:nvSpPr>
            <p:spPr bwMode="auto">
              <a:xfrm>
                <a:off x="4375151" y="5267326"/>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47" name="Rectangle 40"/>
              <p:cNvSpPr>
                <a:spLocks noChangeArrowheads="1"/>
              </p:cNvSpPr>
              <p:nvPr/>
            </p:nvSpPr>
            <p:spPr bwMode="auto">
              <a:xfrm>
                <a:off x="4454526" y="5267326"/>
                <a:ext cx="52388"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48" name="Rectangle 41"/>
              <p:cNvSpPr>
                <a:spLocks noChangeArrowheads="1"/>
              </p:cNvSpPr>
              <p:nvPr/>
            </p:nvSpPr>
            <p:spPr bwMode="auto">
              <a:xfrm>
                <a:off x="4537076" y="5267326"/>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49" name="Rectangle 42"/>
              <p:cNvSpPr>
                <a:spLocks noChangeArrowheads="1"/>
              </p:cNvSpPr>
              <p:nvPr/>
            </p:nvSpPr>
            <p:spPr bwMode="auto">
              <a:xfrm>
                <a:off x="4616451" y="5267326"/>
                <a:ext cx="52388"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50" name="Rectangle 43"/>
              <p:cNvSpPr>
                <a:spLocks noChangeArrowheads="1"/>
              </p:cNvSpPr>
              <p:nvPr/>
            </p:nvSpPr>
            <p:spPr bwMode="auto">
              <a:xfrm>
                <a:off x="4699001" y="5267326"/>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51" name="Rectangle 44"/>
              <p:cNvSpPr>
                <a:spLocks noChangeArrowheads="1"/>
              </p:cNvSpPr>
              <p:nvPr/>
            </p:nvSpPr>
            <p:spPr bwMode="auto">
              <a:xfrm>
                <a:off x="4779963" y="5267326"/>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52" name="Rectangle 45"/>
              <p:cNvSpPr>
                <a:spLocks noChangeArrowheads="1"/>
              </p:cNvSpPr>
              <p:nvPr/>
            </p:nvSpPr>
            <p:spPr bwMode="auto">
              <a:xfrm>
                <a:off x="3644901" y="535146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53" name="Rectangle 46"/>
              <p:cNvSpPr>
                <a:spLocks noChangeArrowheads="1"/>
              </p:cNvSpPr>
              <p:nvPr/>
            </p:nvSpPr>
            <p:spPr bwMode="auto">
              <a:xfrm>
                <a:off x="3725863" y="535146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54" name="Rectangle 47"/>
              <p:cNvSpPr>
                <a:spLocks noChangeArrowheads="1"/>
              </p:cNvSpPr>
              <p:nvPr/>
            </p:nvSpPr>
            <p:spPr bwMode="auto">
              <a:xfrm>
                <a:off x="3806826" y="535146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55" name="Rectangle 48"/>
              <p:cNvSpPr>
                <a:spLocks noChangeArrowheads="1"/>
              </p:cNvSpPr>
              <p:nvPr/>
            </p:nvSpPr>
            <p:spPr bwMode="auto">
              <a:xfrm>
                <a:off x="3887788" y="535146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56" name="Rectangle 49"/>
              <p:cNvSpPr>
                <a:spLocks noChangeArrowheads="1"/>
              </p:cNvSpPr>
              <p:nvPr/>
            </p:nvSpPr>
            <p:spPr bwMode="auto">
              <a:xfrm>
                <a:off x="3968751" y="535146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57" name="Rectangle 50"/>
              <p:cNvSpPr>
                <a:spLocks noChangeArrowheads="1"/>
              </p:cNvSpPr>
              <p:nvPr/>
            </p:nvSpPr>
            <p:spPr bwMode="auto">
              <a:xfrm>
                <a:off x="4049713" y="535146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58" name="Rectangle 51"/>
              <p:cNvSpPr>
                <a:spLocks noChangeArrowheads="1"/>
              </p:cNvSpPr>
              <p:nvPr/>
            </p:nvSpPr>
            <p:spPr bwMode="auto">
              <a:xfrm>
                <a:off x="4130676" y="5351463"/>
                <a:ext cx="52388"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59" name="Rectangle 52"/>
              <p:cNvSpPr>
                <a:spLocks noChangeArrowheads="1"/>
              </p:cNvSpPr>
              <p:nvPr/>
            </p:nvSpPr>
            <p:spPr bwMode="auto">
              <a:xfrm>
                <a:off x="4211638" y="535146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60" name="Rectangle 53"/>
              <p:cNvSpPr>
                <a:spLocks noChangeArrowheads="1"/>
              </p:cNvSpPr>
              <p:nvPr/>
            </p:nvSpPr>
            <p:spPr bwMode="auto">
              <a:xfrm>
                <a:off x="4292601" y="5351463"/>
                <a:ext cx="52388"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61" name="Rectangle 54"/>
              <p:cNvSpPr>
                <a:spLocks noChangeArrowheads="1"/>
              </p:cNvSpPr>
              <p:nvPr/>
            </p:nvSpPr>
            <p:spPr bwMode="auto">
              <a:xfrm>
                <a:off x="4375151" y="535146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62" name="Rectangle 55"/>
              <p:cNvSpPr>
                <a:spLocks noChangeArrowheads="1"/>
              </p:cNvSpPr>
              <p:nvPr/>
            </p:nvSpPr>
            <p:spPr bwMode="auto">
              <a:xfrm>
                <a:off x="4454526" y="5351463"/>
                <a:ext cx="52388"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63" name="Rectangle 56"/>
              <p:cNvSpPr>
                <a:spLocks noChangeArrowheads="1"/>
              </p:cNvSpPr>
              <p:nvPr/>
            </p:nvSpPr>
            <p:spPr bwMode="auto">
              <a:xfrm>
                <a:off x="4537076" y="535146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64" name="Rectangle 57"/>
              <p:cNvSpPr>
                <a:spLocks noChangeArrowheads="1"/>
              </p:cNvSpPr>
              <p:nvPr/>
            </p:nvSpPr>
            <p:spPr bwMode="auto">
              <a:xfrm>
                <a:off x="4616451" y="5351463"/>
                <a:ext cx="52388"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65" name="Rectangle 58"/>
              <p:cNvSpPr>
                <a:spLocks noChangeArrowheads="1"/>
              </p:cNvSpPr>
              <p:nvPr/>
            </p:nvSpPr>
            <p:spPr bwMode="auto">
              <a:xfrm>
                <a:off x="4699001" y="535146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66" name="Rectangle 59"/>
              <p:cNvSpPr>
                <a:spLocks noChangeArrowheads="1"/>
              </p:cNvSpPr>
              <p:nvPr/>
            </p:nvSpPr>
            <p:spPr bwMode="auto">
              <a:xfrm>
                <a:off x="4779963" y="535146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67" name="Rectangle 60"/>
              <p:cNvSpPr>
                <a:spLocks noChangeArrowheads="1"/>
              </p:cNvSpPr>
              <p:nvPr/>
            </p:nvSpPr>
            <p:spPr bwMode="auto">
              <a:xfrm>
                <a:off x="3644901" y="5437188"/>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68" name="Rectangle 61"/>
              <p:cNvSpPr>
                <a:spLocks noChangeArrowheads="1"/>
              </p:cNvSpPr>
              <p:nvPr/>
            </p:nvSpPr>
            <p:spPr bwMode="auto">
              <a:xfrm>
                <a:off x="3725863" y="5437188"/>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69" name="Rectangle 62"/>
              <p:cNvSpPr>
                <a:spLocks noChangeArrowheads="1"/>
              </p:cNvSpPr>
              <p:nvPr/>
            </p:nvSpPr>
            <p:spPr bwMode="auto">
              <a:xfrm>
                <a:off x="3806826" y="5437188"/>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70" name="Rectangle 63"/>
              <p:cNvSpPr>
                <a:spLocks noChangeArrowheads="1"/>
              </p:cNvSpPr>
              <p:nvPr/>
            </p:nvSpPr>
            <p:spPr bwMode="auto">
              <a:xfrm>
                <a:off x="3887788" y="5437188"/>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71" name="Rectangle 64"/>
              <p:cNvSpPr>
                <a:spLocks noChangeArrowheads="1"/>
              </p:cNvSpPr>
              <p:nvPr/>
            </p:nvSpPr>
            <p:spPr bwMode="auto">
              <a:xfrm>
                <a:off x="3968751" y="5437188"/>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72" name="Rectangle 65"/>
              <p:cNvSpPr>
                <a:spLocks noChangeArrowheads="1"/>
              </p:cNvSpPr>
              <p:nvPr/>
            </p:nvSpPr>
            <p:spPr bwMode="auto">
              <a:xfrm>
                <a:off x="4049713" y="5437188"/>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73" name="Rectangle 66"/>
              <p:cNvSpPr>
                <a:spLocks noChangeArrowheads="1"/>
              </p:cNvSpPr>
              <p:nvPr/>
            </p:nvSpPr>
            <p:spPr bwMode="auto">
              <a:xfrm>
                <a:off x="4130676" y="5437188"/>
                <a:ext cx="52388"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74" name="Rectangle 67"/>
              <p:cNvSpPr>
                <a:spLocks noChangeArrowheads="1"/>
              </p:cNvSpPr>
              <p:nvPr/>
            </p:nvSpPr>
            <p:spPr bwMode="auto">
              <a:xfrm>
                <a:off x="4211638" y="5437188"/>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75" name="Rectangle 68"/>
              <p:cNvSpPr>
                <a:spLocks noChangeArrowheads="1"/>
              </p:cNvSpPr>
              <p:nvPr/>
            </p:nvSpPr>
            <p:spPr bwMode="auto">
              <a:xfrm>
                <a:off x="4292601" y="5437188"/>
                <a:ext cx="52388"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76" name="Rectangle 69"/>
              <p:cNvSpPr>
                <a:spLocks noChangeArrowheads="1"/>
              </p:cNvSpPr>
              <p:nvPr/>
            </p:nvSpPr>
            <p:spPr bwMode="auto">
              <a:xfrm>
                <a:off x="4375151" y="5437188"/>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77" name="Rectangle 70"/>
              <p:cNvSpPr>
                <a:spLocks noChangeArrowheads="1"/>
              </p:cNvSpPr>
              <p:nvPr/>
            </p:nvSpPr>
            <p:spPr bwMode="auto">
              <a:xfrm>
                <a:off x="4454526" y="5437188"/>
                <a:ext cx="52388"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78" name="Rectangle 71"/>
              <p:cNvSpPr>
                <a:spLocks noChangeArrowheads="1"/>
              </p:cNvSpPr>
              <p:nvPr/>
            </p:nvSpPr>
            <p:spPr bwMode="auto">
              <a:xfrm>
                <a:off x="4537076" y="5437188"/>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79" name="Rectangle 72"/>
              <p:cNvSpPr>
                <a:spLocks noChangeArrowheads="1"/>
              </p:cNvSpPr>
              <p:nvPr/>
            </p:nvSpPr>
            <p:spPr bwMode="auto">
              <a:xfrm>
                <a:off x="4616451" y="5437188"/>
                <a:ext cx="52388"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80" name="Rectangle 73"/>
              <p:cNvSpPr>
                <a:spLocks noChangeArrowheads="1"/>
              </p:cNvSpPr>
              <p:nvPr/>
            </p:nvSpPr>
            <p:spPr bwMode="auto">
              <a:xfrm>
                <a:off x="4699001" y="5437188"/>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81" name="Rectangle 74"/>
              <p:cNvSpPr>
                <a:spLocks noChangeArrowheads="1"/>
              </p:cNvSpPr>
              <p:nvPr/>
            </p:nvSpPr>
            <p:spPr bwMode="auto">
              <a:xfrm>
                <a:off x="4779963" y="5437188"/>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82" name="Rectangle 75"/>
              <p:cNvSpPr>
                <a:spLocks noChangeArrowheads="1"/>
              </p:cNvSpPr>
              <p:nvPr/>
            </p:nvSpPr>
            <p:spPr bwMode="auto">
              <a:xfrm>
                <a:off x="3644901" y="552291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83" name="Rectangle 76"/>
              <p:cNvSpPr>
                <a:spLocks noChangeArrowheads="1"/>
              </p:cNvSpPr>
              <p:nvPr/>
            </p:nvSpPr>
            <p:spPr bwMode="auto">
              <a:xfrm>
                <a:off x="3725863" y="552291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84" name="Rectangle 77"/>
              <p:cNvSpPr>
                <a:spLocks noChangeArrowheads="1"/>
              </p:cNvSpPr>
              <p:nvPr/>
            </p:nvSpPr>
            <p:spPr bwMode="auto">
              <a:xfrm>
                <a:off x="3806826" y="552291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85" name="Rectangle 78"/>
              <p:cNvSpPr>
                <a:spLocks noChangeArrowheads="1"/>
              </p:cNvSpPr>
              <p:nvPr/>
            </p:nvSpPr>
            <p:spPr bwMode="auto">
              <a:xfrm>
                <a:off x="3887788" y="552291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86" name="Rectangle 79"/>
              <p:cNvSpPr>
                <a:spLocks noChangeArrowheads="1"/>
              </p:cNvSpPr>
              <p:nvPr/>
            </p:nvSpPr>
            <p:spPr bwMode="auto">
              <a:xfrm>
                <a:off x="4537076" y="552291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87" name="Rectangle 80"/>
              <p:cNvSpPr>
                <a:spLocks noChangeArrowheads="1"/>
              </p:cNvSpPr>
              <p:nvPr/>
            </p:nvSpPr>
            <p:spPr bwMode="auto">
              <a:xfrm>
                <a:off x="4616451" y="5522913"/>
                <a:ext cx="52388"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88" name="Rectangle 81"/>
              <p:cNvSpPr>
                <a:spLocks noChangeArrowheads="1"/>
              </p:cNvSpPr>
              <p:nvPr/>
            </p:nvSpPr>
            <p:spPr bwMode="auto">
              <a:xfrm>
                <a:off x="4699001" y="552291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89" name="Rectangle 82"/>
              <p:cNvSpPr>
                <a:spLocks noChangeArrowheads="1"/>
              </p:cNvSpPr>
              <p:nvPr/>
            </p:nvSpPr>
            <p:spPr bwMode="auto">
              <a:xfrm>
                <a:off x="4779963" y="552291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90" name="Rectangle 83"/>
              <p:cNvSpPr>
                <a:spLocks noChangeArrowheads="1"/>
              </p:cNvSpPr>
              <p:nvPr/>
            </p:nvSpPr>
            <p:spPr bwMode="auto">
              <a:xfrm>
                <a:off x="3968751" y="5522913"/>
                <a:ext cx="536575"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91" name="Freeform 84"/>
              <p:cNvSpPr>
                <a:spLocks/>
              </p:cNvSpPr>
              <p:nvPr/>
            </p:nvSpPr>
            <p:spPr bwMode="auto">
              <a:xfrm>
                <a:off x="4389438" y="5435601"/>
                <a:ext cx="431800" cy="534988"/>
              </a:xfrm>
              <a:custGeom>
                <a:avLst/>
                <a:gdLst>
                  <a:gd name="T0" fmla="*/ 547 w 577"/>
                  <a:gd name="T1" fmla="*/ 182 h 717"/>
                  <a:gd name="T2" fmla="*/ 495 w 577"/>
                  <a:gd name="T3" fmla="*/ 205 h 717"/>
                  <a:gd name="T4" fmla="*/ 413 w 577"/>
                  <a:gd name="T5" fmla="*/ 412 h 717"/>
                  <a:gd name="T6" fmla="*/ 395 w 577"/>
                  <a:gd name="T7" fmla="*/ 405 h 717"/>
                  <a:gd name="T8" fmla="*/ 493 w 577"/>
                  <a:gd name="T9" fmla="*/ 157 h 717"/>
                  <a:gd name="T10" fmla="*/ 492 w 577"/>
                  <a:gd name="T11" fmla="*/ 157 h 717"/>
                  <a:gd name="T12" fmla="*/ 470 w 577"/>
                  <a:gd name="T13" fmla="*/ 106 h 717"/>
                  <a:gd name="T14" fmla="*/ 419 w 577"/>
                  <a:gd name="T15" fmla="*/ 128 h 717"/>
                  <a:gd name="T16" fmla="*/ 419 w 577"/>
                  <a:gd name="T17" fmla="*/ 128 h 717"/>
                  <a:gd name="T18" fmla="*/ 330 w 577"/>
                  <a:gd name="T19" fmla="*/ 354 h 717"/>
                  <a:gd name="T20" fmla="*/ 311 w 577"/>
                  <a:gd name="T21" fmla="*/ 347 h 717"/>
                  <a:gd name="T22" fmla="*/ 425 w 577"/>
                  <a:gd name="T23" fmla="*/ 59 h 717"/>
                  <a:gd name="T24" fmla="*/ 402 w 577"/>
                  <a:gd name="T25" fmla="*/ 8 h 717"/>
                  <a:gd name="T26" fmla="*/ 351 w 577"/>
                  <a:gd name="T27" fmla="*/ 30 h 717"/>
                  <a:gd name="T28" fmla="*/ 246 w 577"/>
                  <a:gd name="T29" fmla="*/ 296 h 717"/>
                  <a:gd name="T30" fmla="*/ 227 w 577"/>
                  <a:gd name="T31" fmla="*/ 289 h 717"/>
                  <a:gd name="T32" fmla="*/ 270 w 577"/>
                  <a:gd name="T33" fmla="*/ 182 h 717"/>
                  <a:gd name="T34" fmla="*/ 270 w 577"/>
                  <a:gd name="T35" fmla="*/ 51 h 717"/>
                  <a:gd name="T36" fmla="*/ 230 w 577"/>
                  <a:gd name="T37" fmla="*/ 11 h 717"/>
                  <a:gd name="T38" fmla="*/ 190 w 577"/>
                  <a:gd name="T39" fmla="*/ 51 h 717"/>
                  <a:gd name="T40" fmla="*/ 190 w 577"/>
                  <a:gd name="T41" fmla="*/ 167 h 717"/>
                  <a:gd name="T42" fmla="*/ 113 w 577"/>
                  <a:gd name="T43" fmla="*/ 363 h 717"/>
                  <a:gd name="T44" fmla="*/ 82 w 577"/>
                  <a:gd name="T45" fmla="*/ 202 h 717"/>
                  <a:gd name="T46" fmla="*/ 36 w 577"/>
                  <a:gd name="T47" fmla="*/ 171 h 717"/>
                  <a:gd name="T48" fmla="*/ 4 w 577"/>
                  <a:gd name="T49" fmla="*/ 217 h 717"/>
                  <a:gd name="T50" fmla="*/ 59 w 577"/>
                  <a:gd name="T51" fmla="*/ 500 h 717"/>
                  <a:gd name="T52" fmla="*/ 170 w 577"/>
                  <a:gd name="T53" fmla="*/ 649 h 717"/>
                  <a:gd name="T54" fmla="*/ 184 w 577"/>
                  <a:gd name="T55" fmla="*/ 717 h 717"/>
                  <a:gd name="T56" fmla="*/ 441 w 577"/>
                  <a:gd name="T57" fmla="*/ 679 h 717"/>
                  <a:gd name="T58" fmla="*/ 425 w 577"/>
                  <a:gd name="T59" fmla="*/ 599 h 717"/>
                  <a:gd name="T60" fmla="*/ 569 w 577"/>
                  <a:gd name="T61" fmla="*/ 234 h 717"/>
                  <a:gd name="T62" fmla="*/ 547 w 577"/>
                  <a:gd name="T63" fmla="*/ 182 h 7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77" h="717">
                    <a:moveTo>
                      <a:pt x="547" y="182"/>
                    </a:moveTo>
                    <a:cubicBezTo>
                      <a:pt x="526" y="174"/>
                      <a:pt x="503" y="184"/>
                      <a:pt x="495" y="205"/>
                    </a:cubicBezTo>
                    <a:cubicBezTo>
                      <a:pt x="413" y="412"/>
                      <a:pt x="413" y="412"/>
                      <a:pt x="413" y="412"/>
                    </a:cubicBezTo>
                    <a:cubicBezTo>
                      <a:pt x="395" y="405"/>
                      <a:pt x="395" y="405"/>
                      <a:pt x="395" y="405"/>
                    </a:cubicBezTo>
                    <a:cubicBezTo>
                      <a:pt x="493" y="157"/>
                      <a:pt x="493" y="157"/>
                      <a:pt x="493" y="157"/>
                    </a:cubicBezTo>
                    <a:cubicBezTo>
                      <a:pt x="492" y="157"/>
                      <a:pt x="492" y="157"/>
                      <a:pt x="492" y="157"/>
                    </a:cubicBezTo>
                    <a:cubicBezTo>
                      <a:pt x="500" y="137"/>
                      <a:pt x="490" y="114"/>
                      <a:pt x="470" y="106"/>
                    </a:cubicBezTo>
                    <a:cubicBezTo>
                      <a:pt x="450" y="98"/>
                      <a:pt x="427" y="108"/>
                      <a:pt x="419" y="128"/>
                    </a:cubicBezTo>
                    <a:cubicBezTo>
                      <a:pt x="419" y="128"/>
                      <a:pt x="419" y="128"/>
                      <a:pt x="419" y="128"/>
                    </a:cubicBezTo>
                    <a:cubicBezTo>
                      <a:pt x="330" y="354"/>
                      <a:pt x="330" y="354"/>
                      <a:pt x="330" y="354"/>
                    </a:cubicBezTo>
                    <a:cubicBezTo>
                      <a:pt x="311" y="347"/>
                      <a:pt x="311" y="347"/>
                      <a:pt x="311" y="347"/>
                    </a:cubicBezTo>
                    <a:cubicBezTo>
                      <a:pt x="425" y="59"/>
                      <a:pt x="425" y="59"/>
                      <a:pt x="425" y="59"/>
                    </a:cubicBezTo>
                    <a:cubicBezTo>
                      <a:pt x="433" y="39"/>
                      <a:pt x="423" y="16"/>
                      <a:pt x="402" y="8"/>
                    </a:cubicBezTo>
                    <a:cubicBezTo>
                      <a:pt x="382" y="0"/>
                      <a:pt x="359" y="10"/>
                      <a:pt x="351" y="30"/>
                    </a:cubicBezTo>
                    <a:cubicBezTo>
                      <a:pt x="246" y="296"/>
                      <a:pt x="246" y="296"/>
                      <a:pt x="246" y="296"/>
                    </a:cubicBezTo>
                    <a:cubicBezTo>
                      <a:pt x="227" y="289"/>
                      <a:pt x="227" y="289"/>
                      <a:pt x="227" y="289"/>
                    </a:cubicBezTo>
                    <a:cubicBezTo>
                      <a:pt x="270" y="182"/>
                      <a:pt x="270" y="182"/>
                      <a:pt x="270" y="182"/>
                    </a:cubicBezTo>
                    <a:cubicBezTo>
                      <a:pt x="270" y="51"/>
                      <a:pt x="270" y="51"/>
                      <a:pt x="270" y="51"/>
                    </a:cubicBezTo>
                    <a:cubicBezTo>
                      <a:pt x="270" y="29"/>
                      <a:pt x="252" y="11"/>
                      <a:pt x="230" y="11"/>
                    </a:cubicBezTo>
                    <a:cubicBezTo>
                      <a:pt x="208" y="11"/>
                      <a:pt x="190" y="29"/>
                      <a:pt x="190" y="51"/>
                    </a:cubicBezTo>
                    <a:cubicBezTo>
                      <a:pt x="190" y="167"/>
                      <a:pt x="190" y="167"/>
                      <a:pt x="190" y="167"/>
                    </a:cubicBezTo>
                    <a:cubicBezTo>
                      <a:pt x="113" y="363"/>
                      <a:pt x="113" y="363"/>
                      <a:pt x="113" y="363"/>
                    </a:cubicBezTo>
                    <a:cubicBezTo>
                      <a:pt x="82" y="202"/>
                      <a:pt x="82" y="202"/>
                      <a:pt x="82" y="202"/>
                    </a:cubicBezTo>
                    <a:cubicBezTo>
                      <a:pt x="78" y="181"/>
                      <a:pt x="57" y="167"/>
                      <a:pt x="36" y="171"/>
                    </a:cubicBezTo>
                    <a:cubicBezTo>
                      <a:pt x="14" y="175"/>
                      <a:pt x="0" y="196"/>
                      <a:pt x="4" y="217"/>
                    </a:cubicBezTo>
                    <a:cubicBezTo>
                      <a:pt x="59" y="500"/>
                      <a:pt x="59" y="500"/>
                      <a:pt x="59" y="500"/>
                    </a:cubicBezTo>
                    <a:cubicBezTo>
                      <a:pt x="170" y="649"/>
                      <a:pt x="170" y="649"/>
                      <a:pt x="170" y="649"/>
                    </a:cubicBezTo>
                    <a:cubicBezTo>
                      <a:pt x="184" y="717"/>
                      <a:pt x="184" y="717"/>
                      <a:pt x="184" y="717"/>
                    </a:cubicBezTo>
                    <a:cubicBezTo>
                      <a:pt x="441" y="679"/>
                      <a:pt x="441" y="679"/>
                      <a:pt x="441" y="679"/>
                    </a:cubicBezTo>
                    <a:cubicBezTo>
                      <a:pt x="425" y="599"/>
                      <a:pt x="425" y="599"/>
                      <a:pt x="425" y="599"/>
                    </a:cubicBezTo>
                    <a:cubicBezTo>
                      <a:pt x="569" y="234"/>
                      <a:pt x="569" y="234"/>
                      <a:pt x="569" y="234"/>
                    </a:cubicBezTo>
                    <a:cubicBezTo>
                      <a:pt x="577" y="214"/>
                      <a:pt x="567" y="190"/>
                      <a:pt x="547" y="182"/>
                    </a:cubicBezTo>
                  </a:path>
                </a:pathLst>
              </a:custGeom>
              <a:solidFill>
                <a:srgbClr val="FCB9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92" name="Freeform 85"/>
              <p:cNvSpPr>
                <a:spLocks/>
              </p:cNvSpPr>
              <p:nvPr/>
            </p:nvSpPr>
            <p:spPr bwMode="auto">
              <a:xfrm>
                <a:off x="3733801" y="5354638"/>
                <a:ext cx="430213" cy="536575"/>
              </a:xfrm>
              <a:custGeom>
                <a:avLst/>
                <a:gdLst>
                  <a:gd name="T0" fmla="*/ 542 w 577"/>
                  <a:gd name="T1" fmla="*/ 171 h 718"/>
                  <a:gd name="T2" fmla="*/ 495 w 577"/>
                  <a:gd name="T3" fmla="*/ 202 h 718"/>
                  <a:gd name="T4" fmla="*/ 464 w 577"/>
                  <a:gd name="T5" fmla="*/ 363 h 718"/>
                  <a:gd name="T6" fmla="*/ 387 w 577"/>
                  <a:gd name="T7" fmla="*/ 167 h 718"/>
                  <a:gd name="T8" fmla="*/ 387 w 577"/>
                  <a:gd name="T9" fmla="*/ 51 h 718"/>
                  <a:gd name="T10" fmla="*/ 347 w 577"/>
                  <a:gd name="T11" fmla="*/ 12 h 718"/>
                  <a:gd name="T12" fmla="*/ 308 w 577"/>
                  <a:gd name="T13" fmla="*/ 51 h 718"/>
                  <a:gd name="T14" fmla="*/ 308 w 577"/>
                  <a:gd name="T15" fmla="*/ 183 h 718"/>
                  <a:gd name="T16" fmla="*/ 350 w 577"/>
                  <a:gd name="T17" fmla="*/ 289 h 718"/>
                  <a:gd name="T18" fmla="*/ 331 w 577"/>
                  <a:gd name="T19" fmla="*/ 296 h 718"/>
                  <a:gd name="T20" fmla="*/ 227 w 577"/>
                  <a:gd name="T21" fmla="*/ 30 h 718"/>
                  <a:gd name="T22" fmla="*/ 175 w 577"/>
                  <a:gd name="T23" fmla="*/ 8 h 718"/>
                  <a:gd name="T24" fmla="*/ 153 w 577"/>
                  <a:gd name="T25" fmla="*/ 59 h 718"/>
                  <a:gd name="T26" fmla="*/ 266 w 577"/>
                  <a:gd name="T27" fmla="*/ 347 h 718"/>
                  <a:gd name="T28" fmla="*/ 248 w 577"/>
                  <a:gd name="T29" fmla="*/ 354 h 718"/>
                  <a:gd name="T30" fmla="*/ 159 w 577"/>
                  <a:gd name="T31" fmla="*/ 129 h 718"/>
                  <a:gd name="T32" fmla="*/ 159 w 577"/>
                  <a:gd name="T33" fmla="*/ 129 h 718"/>
                  <a:gd name="T34" fmla="*/ 107 w 577"/>
                  <a:gd name="T35" fmla="*/ 106 h 718"/>
                  <a:gd name="T36" fmla="*/ 85 w 577"/>
                  <a:gd name="T37" fmla="*/ 158 h 718"/>
                  <a:gd name="T38" fmla="*/ 85 w 577"/>
                  <a:gd name="T39" fmla="*/ 158 h 718"/>
                  <a:gd name="T40" fmla="*/ 182 w 577"/>
                  <a:gd name="T41" fmla="*/ 405 h 718"/>
                  <a:gd name="T42" fmla="*/ 164 w 577"/>
                  <a:gd name="T43" fmla="*/ 412 h 718"/>
                  <a:gd name="T44" fmla="*/ 82 w 577"/>
                  <a:gd name="T45" fmla="*/ 205 h 718"/>
                  <a:gd name="T46" fmla="*/ 31 w 577"/>
                  <a:gd name="T47" fmla="*/ 183 h 718"/>
                  <a:gd name="T48" fmla="*/ 8 w 577"/>
                  <a:gd name="T49" fmla="*/ 234 h 718"/>
                  <a:gd name="T50" fmla="*/ 152 w 577"/>
                  <a:gd name="T51" fmla="*/ 599 h 718"/>
                  <a:gd name="T52" fmla="*/ 129 w 577"/>
                  <a:gd name="T53" fmla="*/ 678 h 718"/>
                  <a:gd name="T54" fmla="*/ 393 w 577"/>
                  <a:gd name="T55" fmla="*/ 718 h 718"/>
                  <a:gd name="T56" fmla="*/ 407 w 577"/>
                  <a:gd name="T57" fmla="*/ 649 h 718"/>
                  <a:gd name="T58" fmla="*/ 518 w 577"/>
                  <a:gd name="T59" fmla="*/ 501 h 718"/>
                  <a:gd name="T60" fmla="*/ 573 w 577"/>
                  <a:gd name="T61" fmla="*/ 218 h 718"/>
                  <a:gd name="T62" fmla="*/ 542 w 577"/>
                  <a:gd name="T63" fmla="*/ 171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77" h="718">
                    <a:moveTo>
                      <a:pt x="542" y="171"/>
                    </a:moveTo>
                    <a:cubicBezTo>
                      <a:pt x="520" y="167"/>
                      <a:pt x="499" y="181"/>
                      <a:pt x="495" y="202"/>
                    </a:cubicBezTo>
                    <a:cubicBezTo>
                      <a:pt x="464" y="363"/>
                      <a:pt x="464" y="363"/>
                      <a:pt x="464" y="363"/>
                    </a:cubicBezTo>
                    <a:cubicBezTo>
                      <a:pt x="387" y="167"/>
                      <a:pt x="387" y="167"/>
                      <a:pt x="387" y="167"/>
                    </a:cubicBezTo>
                    <a:cubicBezTo>
                      <a:pt x="387" y="51"/>
                      <a:pt x="387" y="51"/>
                      <a:pt x="387" y="51"/>
                    </a:cubicBezTo>
                    <a:cubicBezTo>
                      <a:pt x="387" y="30"/>
                      <a:pt x="369" y="12"/>
                      <a:pt x="347" y="12"/>
                    </a:cubicBezTo>
                    <a:cubicBezTo>
                      <a:pt x="326" y="12"/>
                      <a:pt x="308" y="30"/>
                      <a:pt x="308" y="51"/>
                    </a:cubicBezTo>
                    <a:cubicBezTo>
                      <a:pt x="308" y="183"/>
                      <a:pt x="308" y="183"/>
                      <a:pt x="308" y="183"/>
                    </a:cubicBezTo>
                    <a:cubicBezTo>
                      <a:pt x="350" y="289"/>
                      <a:pt x="350" y="289"/>
                      <a:pt x="350" y="289"/>
                    </a:cubicBezTo>
                    <a:cubicBezTo>
                      <a:pt x="331" y="296"/>
                      <a:pt x="331" y="296"/>
                      <a:pt x="331" y="296"/>
                    </a:cubicBezTo>
                    <a:cubicBezTo>
                      <a:pt x="227" y="30"/>
                      <a:pt x="227" y="30"/>
                      <a:pt x="227" y="30"/>
                    </a:cubicBezTo>
                    <a:cubicBezTo>
                      <a:pt x="219" y="10"/>
                      <a:pt x="195" y="0"/>
                      <a:pt x="175" y="8"/>
                    </a:cubicBezTo>
                    <a:cubicBezTo>
                      <a:pt x="155" y="16"/>
                      <a:pt x="145" y="39"/>
                      <a:pt x="153" y="59"/>
                    </a:cubicBezTo>
                    <a:cubicBezTo>
                      <a:pt x="266" y="347"/>
                      <a:pt x="266" y="347"/>
                      <a:pt x="266" y="347"/>
                    </a:cubicBezTo>
                    <a:cubicBezTo>
                      <a:pt x="248" y="354"/>
                      <a:pt x="248" y="354"/>
                      <a:pt x="248" y="354"/>
                    </a:cubicBezTo>
                    <a:cubicBezTo>
                      <a:pt x="159" y="129"/>
                      <a:pt x="159" y="129"/>
                      <a:pt x="159" y="129"/>
                    </a:cubicBezTo>
                    <a:cubicBezTo>
                      <a:pt x="159" y="129"/>
                      <a:pt x="159" y="129"/>
                      <a:pt x="159" y="129"/>
                    </a:cubicBezTo>
                    <a:cubicBezTo>
                      <a:pt x="151" y="108"/>
                      <a:pt x="128" y="98"/>
                      <a:pt x="107" y="106"/>
                    </a:cubicBezTo>
                    <a:cubicBezTo>
                      <a:pt x="87" y="114"/>
                      <a:pt x="77" y="137"/>
                      <a:pt x="85" y="158"/>
                    </a:cubicBezTo>
                    <a:cubicBezTo>
                      <a:pt x="85" y="158"/>
                      <a:pt x="85" y="158"/>
                      <a:pt x="85" y="158"/>
                    </a:cubicBezTo>
                    <a:cubicBezTo>
                      <a:pt x="182" y="405"/>
                      <a:pt x="182" y="405"/>
                      <a:pt x="182" y="405"/>
                    </a:cubicBezTo>
                    <a:cubicBezTo>
                      <a:pt x="164" y="412"/>
                      <a:pt x="164" y="412"/>
                      <a:pt x="164" y="412"/>
                    </a:cubicBezTo>
                    <a:cubicBezTo>
                      <a:pt x="82" y="205"/>
                      <a:pt x="82" y="205"/>
                      <a:pt x="82" y="205"/>
                    </a:cubicBezTo>
                    <a:cubicBezTo>
                      <a:pt x="74" y="185"/>
                      <a:pt x="51" y="175"/>
                      <a:pt x="31" y="183"/>
                    </a:cubicBezTo>
                    <a:cubicBezTo>
                      <a:pt x="10" y="191"/>
                      <a:pt x="0" y="214"/>
                      <a:pt x="8" y="234"/>
                    </a:cubicBezTo>
                    <a:cubicBezTo>
                      <a:pt x="152" y="599"/>
                      <a:pt x="152" y="599"/>
                      <a:pt x="152" y="599"/>
                    </a:cubicBezTo>
                    <a:cubicBezTo>
                      <a:pt x="129" y="678"/>
                      <a:pt x="129" y="678"/>
                      <a:pt x="129" y="678"/>
                    </a:cubicBezTo>
                    <a:cubicBezTo>
                      <a:pt x="393" y="718"/>
                      <a:pt x="393" y="718"/>
                      <a:pt x="393" y="718"/>
                    </a:cubicBezTo>
                    <a:cubicBezTo>
                      <a:pt x="407" y="649"/>
                      <a:pt x="407" y="649"/>
                      <a:pt x="407" y="649"/>
                    </a:cubicBezTo>
                    <a:cubicBezTo>
                      <a:pt x="518" y="501"/>
                      <a:pt x="518" y="501"/>
                      <a:pt x="518" y="501"/>
                    </a:cubicBezTo>
                    <a:cubicBezTo>
                      <a:pt x="573" y="218"/>
                      <a:pt x="573" y="218"/>
                      <a:pt x="573" y="218"/>
                    </a:cubicBezTo>
                    <a:cubicBezTo>
                      <a:pt x="577" y="196"/>
                      <a:pt x="563" y="175"/>
                      <a:pt x="542" y="171"/>
                    </a:cubicBezTo>
                  </a:path>
                </a:pathLst>
              </a:custGeom>
              <a:solidFill>
                <a:srgbClr val="FCB9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93" name="Freeform 86"/>
              <p:cNvSpPr>
                <a:spLocks/>
              </p:cNvSpPr>
              <p:nvPr/>
            </p:nvSpPr>
            <p:spPr bwMode="auto">
              <a:xfrm>
                <a:off x="3773488" y="5859463"/>
                <a:ext cx="274638" cy="155575"/>
              </a:xfrm>
              <a:custGeom>
                <a:avLst/>
                <a:gdLst>
                  <a:gd name="T0" fmla="*/ 0 w 173"/>
                  <a:gd name="T1" fmla="*/ 98 h 98"/>
                  <a:gd name="T2" fmla="*/ 151 w 173"/>
                  <a:gd name="T3" fmla="*/ 98 h 98"/>
                  <a:gd name="T4" fmla="*/ 173 w 173"/>
                  <a:gd name="T5" fmla="*/ 22 h 98"/>
                  <a:gd name="T6" fmla="*/ 29 w 173"/>
                  <a:gd name="T7" fmla="*/ 0 h 98"/>
                  <a:gd name="T8" fmla="*/ 0 w 173"/>
                  <a:gd name="T9" fmla="*/ 98 h 98"/>
                </a:gdLst>
                <a:ahLst/>
                <a:cxnLst>
                  <a:cxn ang="0">
                    <a:pos x="T0" y="T1"/>
                  </a:cxn>
                  <a:cxn ang="0">
                    <a:pos x="T2" y="T3"/>
                  </a:cxn>
                  <a:cxn ang="0">
                    <a:pos x="T4" y="T5"/>
                  </a:cxn>
                  <a:cxn ang="0">
                    <a:pos x="T6" y="T7"/>
                  </a:cxn>
                  <a:cxn ang="0">
                    <a:pos x="T8" y="T9"/>
                  </a:cxn>
                </a:cxnLst>
                <a:rect l="0" t="0" r="r" b="b"/>
                <a:pathLst>
                  <a:path w="173" h="98">
                    <a:moveTo>
                      <a:pt x="0" y="98"/>
                    </a:moveTo>
                    <a:lnTo>
                      <a:pt x="151" y="98"/>
                    </a:lnTo>
                    <a:lnTo>
                      <a:pt x="173" y="22"/>
                    </a:lnTo>
                    <a:lnTo>
                      <a:pt x="29" y="0"/>
                    </a:lnTo>
                    <a:lnTo>
                      <a:pt x="0" y="98"/>
                    </a:lnTo>
                    <a:close/>
                  </a:path>
                </a:pathLst>
              </a:custGeom>
              <a:solidFill>
                <a:srgbClr val="FCED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94" name="Freeform 87"/>
              <p:cNvSpPr>
                <a:spLocks/>
              </p:cNvSpPr>
              <p:nvPr/>
            </p:nvSpPr>
            <p:spPr bwMode="auto">
              <a:xfrm>
                <a:off x="4513263" y="5938838"/>
                <a:ext cx="249238" cy="76200"/>
              </a:xfrm>
              <a:custGeom>
                <a:avLst/>
                <a:gdLst>
                  <a:gd name="T0" fmla="*/ 0 w 157"/>
                  <a:gd name="T1" fmla="*/ 22 h 48"/>
                  <a:gd name="T2" fmla="*/ 7 w 157"/>
                  <a:gd name="T3" fmla="*/ 48 h 48"/>
                  <a:gd name="T4" fmla="*/ 157 w 157"/>
                  <a:gd name="T5" fmla="*/ 48 h 48"/>
                  <a:gd name="T6" fmla="*/ 143 w 157"/>
                  <a:gd name="T7" fmla="*/ 0 h 48"/>
                  <a:gd name="T8" fmla="*/ 0 w 157"/>
                  <a:gd name="T9" fmla="*/ 22 h 48"/>
                </a:gdLst>
                <a:ahLst/>
                <a:cxnLst>
                  <a:cxn ang="0">
                    <a:pos x="T0" y="T1"/>
                  </a:cxn>
                  <a:cxn ang="0">
                    <a:pos x="T2" y="T3"/>
                  </a:cxn>
                  <a:cxn ang="0">
                    <a:pos x="T4" y="T5"/>
                  </a:cxn>
                  <a:cxn ang="0">
                    <a:pos x="T6" y="T7"/>
                  </a:cxn>
                  <a:cxn ang="0">
                    <a:pos x="T8" y="T9"/>
                  </a:cxn>
                </a:cxnLst>
                <a:rect l="0" t="0" r="r" b="b"/>
                <a:pathLst>
                  <a:path w="157" h="48">
                    <a:moveTo>
                      <a:pt x="0" y="22"/>
                    </a:moveTo>
                    <a:lnTo>
                      <a:pt x="7" y="48"/>
                    </a:lnTo>
                    <a:lnTo>
                      <a:pt x="157" y="48"/>
                    </a:lnTo>
                    <a:lnTo>
                      <a:pt x="143" y="0"/>
                    </a:lnTo>
                    <a:lnTo>
                      <a:pt x="0" y="22"/>
                    </a:lnTo>
                    <a:close/>
                  </a:path>
                </a:pathLst>
              </a:custGeom>
              <a:solidFill>
                <a:srgbClr val="FCED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15" name="Rectangle 8"/>
              <p:cNvSpPr>
                <a:spLocks noChangeArrowheads="1"/>
              </p:cNvSpPr>
              <p:nvPr/>
            </p:nvSpPr>
            <p:spPr bwMode="auto">
              <a:xfrm>
                <a:off x="3562351" y="4010026"/>
                <a:ext cx="1349375" cy="781050"/>
              </a:xfrm>
              <a:prstGeom prst="rect">
                <a:avLst/>
              </a:prstGeom>
              <a:solidFill>
                <a:schemeClr val="bg1"/>
              </a:solidFill>
              <a:ln>
                <a:noFill/>
              </a:ln>
            </p:spPr>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grpSp>
        <p:sp>
          <p:nvSpPr>
            <p:cNvPr id="120" name="Rectangle 97"/>
            <p:cNvSpPr>
              <a:spLocks noChangeArrowheads="1"/>
            </p:cNvSpPr>
            <p:nvPr/>
          </p:nvSpPr>
          <p:spPr bwMode="auto">
            <a:xfrm>
              <a:off x="2548185" y="4337375"/>
              <a:ext cx="925513" cy="337952"/>
            </a:xfrm>
            <a:prstGeom prst="rect">
              <a:avLst/>
            </a:prstGeom>
            <a:solidFill>
              <a:schemeClr val="accent2"/>
            </a:solidFill>
            <a:ln>
              <a:noFill/>
            </a:ln>
          </p:spPr>
          <p:txBody>
            <a:bodyPr vert="horz" wrap="square" lIns="89642" tIns="44821" rIns="89642" bIns="44821" numCol="1" anchor="ctr" anchorCtr="0" compatLnSpc="1">
              <a:prstTxWarp prst="textNoShape">
                <a:avLst/>
              </a:prstTxWarp>
            </a:bodyPr>
            <a:lstStyle/>
            <a:p>
              <a:pPr algn="ctr" defTabSz="896386">
                <a:defRPr/>
              </a:pPr>
              <a:r>
                <a:rPr lang="en-US" sz="1961" b="1" kern="0" dirty="0">
                  <a:solidFill>
                    <a:srgbClr val="FFFFFF"/>
                  </a:solidFill>
                  <a:latin typeface="Segoe UI Light"/>
                </a:rPr>
                <a:t>Start coding</a:t>
              </a:r>
            </a:p>
          </p:txBody>
        </p:sp>
      </p:grpSp>
      <p:sp>
        <p:nvSpPr>
          <p:cNvPr id="126" name="Rectangle 140"/>
          <p:cNvSpPr>
            <a:spLocks noChangeArrowheads="1"/>
          </p:cNvSpPr>
          <p:nvPr/>
        </p:nvSpPr>
        <p:spPr bwMode="auto">
          <a:xfrm>
            <a:off x="7450203" y="1789667"/>
            <a:ext cx="330217" cy="380571"/>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127" name="Rectangle 141"/>
          <p:cNvSpPr>
            <a:spLocks noChangeArrowheads="1"/>
          </p:cNvSpPr>
          <p:nvPr/>
        </p:nvSpPr>
        <p:spPr bwMode="auto">
          <a:xfrm>
            <a:off x="7768016" y="1792928"/>
            <a:ext cx="2714921" cy="377266"/>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ctr" anchorCtr="0" compatLnSpc="1">
            <a:prstTxWarp prst="textNoShape">
              <a:avLst/>
            </a:prstTxWarp>
          </a:bodyPr>
          <a:lstStyle/>
          <a:p>
            <a:pPr defTabSz="896386">
              <a:defRPr/>
            </a:pPr>
            <a:r>
              <a:rPr lang="en-US" sz="1765" kern="0" dirty="0">
                <a:solidFill>
                  <a:srgbClr val="505050"/>
                </a:solidFill>
                <a:latin typeface="Segoe UI"/>
              </a:rPr>
              <a:t>microsoft.com/cognitive</a:t>
            </a:r>
          </a:p>
        </p:txBody>
      </p:sp>
      <p:sp>
        <p:nvSpPr>
          <p:cNvPr id="2" name="TextBox 1"/>
          <p:cNvSpPr txBox="1"/>
          <p:nvPr/>
        </p:nvSpPr>
        <p:spPr>
          <a:xfrm>
            <a:off x="1315068" y="3871811"/>
            <a:ext cx="2992600" cy="615516"/>
          </a:xfrm>
          <a:prstGeom prst="rect">
            <a:avLst/>
          </a:prstGeom>
          <a:noFill/>
        </p:spPr>
        <p:txBody>
          <a:bodyPr wrap="none" lIns="179285" tIns="143428" rIns="179285" bIns="143428" rtlCol="0">
            <a:spAutoFit/>
          </a:bodyPr>
          <a:lstStyle/>
          <a:p>
            <a:pPr defTabSz="896386">
              <a:lnSpc>
                <a:spcPct val="90000"/>
              </a:lnSpc>
              <a:spcAft>
                <a:spcPts val="588"/>
              </a:spcAft>
            </a:pPr>
            <a:r>
              <a:rPr lang="en-US" sz="2353" kern="0" dirty="0">
                <a:gradFill>
                  <a:gsLst>
                    <a:gs pos="2917">
                      <a:schemeClr val="tx1"/>
                    </a:gs>
                    <a:gs pos="30000">
                      <a:schemeClr val="tx1"/>
                    </a:gs>
                  </a:gsLst>
                  <a:lin ang="5400000" scaled="0"/>
                </a:gradFill>
              </a:rPr>
              <a:t>Lets see it in action!</a:t>
            </a:r>
          </a:p>
        </p:txBody>
      </p:sp>
    </p:spTree>
    <p:extLst>
      <p:ext uri="{BB962C8B-B14F-4D97-AF65-F5344CB8AC3E}">
        <p14:creationId xmlns:p14="http://schemas.microsoft.com/office/powerpoint/2010/main" val="36690723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311184" y="1507552"/>
            <a:ext cx="3854647" cy="3842896"/>
          </a:xfrm>
          <a:solidFill>
            <a:schemeClr val="accent6"/>
          </a:solidFill>
        </p:spPr>
        <p:txBody>
          <a:bodyPr/>
          <a:lstStyle/>
          <a:p>
            <a:r>
              <a:rPr lang="en-US" dirty="0"/>
              <a:t>What is Node.js </a:t>
            </a:r>
            <a:br>
              <a:rPr lang="en-US" dirty="0"/>
            </a:br>
            <a:endParaRPr lang="en-US" dirty="0"/>
          </a:p>
        </p:txBody>
      </p:sp>
      <p:sp>
        <p:nvSpPr>
          <p:cNvPr id="2" name="TextBox 1"/>
          <p:cNvSpPr txBox="1"/>
          <p:nvPr/>
        </p:nvSpPr>
        <p:spPr>
          <a:xfrm>
            <a:off x="5025298" y="1344246"/>
            <a:ext cx="6619625" cy="4156010"/>
          </a:xfrm>
          <a:prstGeom prst="rect">
            <a:avLst/>
          </a:prstGeom>
          <a:noFill/>
        </p:spPr>
        <p:txBody>
          <a:bodyPr wrap="square" lIns="182880" tIns="146304" rIns="182880" bIns="146304" rtlCol="0">
            <a:spAutoFit/>
          </a:bodyPr>
          <a:lstStyle/>
          <a:p>
            <a:pPr>
              <a:lnSpc>
                <a:spcPct val="90000"/>
              </a:lnSpc>
              <a:spcAft>
                <a:spcPts val="600"/>
              </a:spcAft>
            </a:pPr>
            <a:r>
              <a:rPr lang="en-US" sz="3137" dirty="0">
                <a:gradFill>
                  <a:gsLst>
                    <a:gs pos="1250">
                      <a:schemeClr val="tx1"/>
                    </a:gs>
                    <a:gs pos="100000">
                      <a:schemeClr val="tx1"/>
                    </a:gs>
                  </a:gsLst>
                  <a:lin ang="5400000" scaled="0"/>
                </a:gradFill>
                <a:latin typeface="+mj-lt"/>
              </a:rPr>
              <a:t>Not a programming language!</a:t>
            </a:r>
          </a:p>
          <a:p>
            <a:pPr>
              <a:lnSpc>
                <a:spcPct val="90000"/>
              </a:lnSpc>
              <a:spcAft>
                <a:spcPts val="600"/>
              </a:spcAft>
            </a:pPr>
            <a:r>
              <a:rPr lang="en-US" sz="3137" dirty="0">
                <a:gradFill>
                  <a:gsLst>
                    <a:gs pos="1250">
                      <a:schemeClr val="tx1"/>
                    </a:gs>
                    <a:gs pos="100000">
                      <a:schemeClr val="tx1"/>
                    </a:gs>
                  </a:gsLst>
                  <a:lin ang="5400000" scaled="0"/>
                </a:gradFill>
                <a:latin typeface="+mj-lt"/>
              </a:rPr>
              <a:t>Not a framework!</a:t>
            </a:r>
          </a:p>
          <a:p>
            <a:pPr>
              <a:lnSpc>
                <a:spcPct val="90000"/>
              </a:lnSpc>
              <a:spcAft>
                <a:spcPts val="600"/>
              </a:spcAft>
            </a:pPr>
            <a:endParaRPr lang="en-US" sz="3137" dirty="0">
              <a:gradFill>
                <a:gsLst>
                  <a:gs pos="1250">
                    <a:schemeClr val="tx1"/>
                  </a:gs>
                  <a:gs pos="100000">
                    <a:schemeClr val="tx1"/>
                  </a:gs>
                </a:gsLst>
                <a:lin ang="5400000" scaled="0"/>
              </a:gradFill>
              <a:latin typeface="+mj-lt"/>
            </a:endParaRPr>
          </a:p>
          <a:p>
            <a:pPr>
              <a:lnSpc>
                <a:spcPct val="90000"/>
              </a:lnSpc>
              <a:spcAft>
                <a:spcPts val="600"/>
              </a:spcAft>
            </a:pPr>
            <a:r>
              <a:rPr lang="en-US" sz="3137" dirty="0">
                <a:gradFill>
                  <a:gsLst>
                    <a:gs pos="1250">
                      <a:schemeClr val="tx1"/>
                    </a:gs>
                    <a:gs pos="100000">
                      <a:schemeClr val="tx1"/>
                    </a:gs>
                  </a:gsLst>
                  <a:lin ang="5400000" scaled="0"/>
                </a:gradFill>
                <a:latin typeface="+mj-lt"/>
              </a:rPr>
              <a:t>Runtime environment for building server side applications</a:t>
            </a:r>
          </a:p>
          <a:p>
            <a:pPr>
              <a:lnSpc>
                <a:spcPct val="90000"/>
              </a:lnSpc>
              <a:spcAft>
                <a:spcPts val="600"/>
              </a:spcAft>
            </a:pPr>
            <a:r>
              <a:rPr lang="en-US" sz="3137" dirty="0">
                <a:gradFill>
                  <a:gsLst>
                    <a:gs pos="1250">
                      <a:schemeClr val="tx1"/>
                    </a:gs>
                    <a:gs pos="100000">
                      <a:schemeClr val="tx1"/>
                    </a:gs>
                  </a:gsLst>
                  <a:lin ang="5400000" scaled="0"/>
                </a:gradFill>
                <a:latin typeface="+mj-lt"/>
              </a:rPr>
              <a:t>Large ecosystem of open source libraries or “packages”</a:t>
            </a:r>
          </a:p>
          <a:p>
            <a:pPr>
              <a:lnSpc>
                <a:spcPct val="90000"/>
              </a:lnSpc>
              <a:spcAft>
                <a:spcPts val="600"/>
              </a:spcAft>
            </a:pPr>
            <a:r>
              <a:rPr lang="en-US" sz="3137" dirty="0">
                <a:gradFill>
                  <a:gsLst>
                    <a:gs pos="1250">
                      <a:schemeClr val="tx1"/>
                    </a:gs>
                    <a:gs pos="100000">
                      <a:schemeClr val="tx1"/>
                    </a:gs>
                  </a:gsLst>
                  <a:lin ang="5400000" scaled="0"/>
                </a:gradFill>
                <a:latin typeface="+mj-lt"/>
              </a:rPr>
              <a:t>   Node Package Manager (NPM)</a:t>
            </a:r>
          </a:p>
        </p:txBody>
      </p:sp>
    </p:spTree>
    <p:extLst>
      <p:ext uri="{BB962C8B-B14F-4D97-AF65-F5344CB8AC3E}">
        <p14:creationId xmlns:p14="http://schemas.microsoft.com/office/powerpoint/2010/main" val="42427380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311184" y="1507552"/>
            <a:ext cx="3854647" cy="3842896"/>
          </a:xfrm>
          <a:solidFill>
            <a:schemeClr val="accent6"/>
          </a:solidFill>
        </p:spPr>
        <p:txBody>
          <a:bodyPr/>
          <a:lstStyle/>
          <a:p>
            <a:r>
              <a:rPr lang="en-US" dirty="0"/>
              <a:t>What is Express.js </a:t>
            </a:r>
            <a:br>
              <a:rPr lang="en-US" dirty="0"/>
            </a:br>
            <a:endParaRPr lang="en-US" dirty="0"/>
          </a:p>
        </p:txBody>
      </p:sp>
      <p:sp>
        <p:nvSpPr>
          <p:cNvPr id="2" name="TextBox 1"/>
          <p:cNvSpPr txBox="1"/>
          <p:nvPr/>
        </p:nvSpPr>
        <p:spPr>
          <a:xfrm>
            <a:off x="5025297" y="1336431"/>
            <a:ext cx="6752487" cy="2110321"/>
          </a:xfrm>
          <a:prstGeom prst="rect">
            <a:avLst/>
          </a:prstGeom>
          <a:noFill/>
        </p:spPr>
        <p:txBody>
          <a:bodyPr wrap="square" lIns="182880" tIns="146304" rIns="182880" bIns="146304" rtlCol="0">
            <a:spAutoFit/>
          </a:bodyPr>
          <a:lstStyle/>
          <a:p>
            <a:pPr>
              <a:lnSpc>
                <a:spcPct val="90000"/>
              </a:lnSpc>
              <a:spcAft>
                <a:spcPts val="600"/>
              </a:spcAft>
            </a:pPr>
            <a:r>
              <a:rPr lang="en-US" sz="3137" dirty="0">
                <a:gradFill>
                  <a:gsLst>
                    <a:gs pos="1250">
                      <a:schemeClr val="tx1"/>
                    </a:gs>
                    <a:gs pos="100000">
                      <a:schemeClr val="tx1"/>
                    </a:gs>
                  </a:gsLst>
                  <a:lin ang="5400000" scaled="0"/>
                </a:gradFill>
                <a:latin typeface="+mj-lt"/>
              </a:rPr>
              <a:t>Lightweight web application framework for Node</a:t>
            </a:r>
          </a:p>
          <a:p>
            <a:pPr>
              <a:lnSpc>
                <a:spcPct val="90000"/>
              </a:lnSpc>
              <a:spcAft>
                <a:spcPts val="600"/>
              </a:spcAft>
            </a:pPr>
            <a:r>
              <a:rPr lang="en-US" sz="3137" dirty="0">
                <a:gradFill>
                  <a:gsLst>
                    <a:gs pos="1250">
                      <a:schemeClr val="tx1"/>
                    </a:gs>
                    <a:gs pos="100000">
                      <a:schemeClr val="tx1"/>
                    </a:gs>
                  </a:gsLst>
                  <a:lin ang="5400000" scaled="0"/>
                </a:gradFill>
                <a:latin typeface="+mj-lt"/>
              </a:rPr>
              <a:t>Helps manage your code architecture, requests, and routing</a:t>
            </a:r>
          </a:p>
        </p:txBody>
      </p:sp>
    </p:spTree>
    <p:extLst>
      <p:ext uri="{BB962C8B-B14F-4D97-AF65-F5344CB8AC3E}">
        <p14:creationId xmlns:p14="http://schemas.microsoft.com/office/powerpoint/2010/main" val="29195127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311184" y="1507552"/>
            <a:ext cx="3854647" cy="3842896"/>
          </a:xfrm>
          <a:solidFill>
            <a:schemeClr val="accent6"/>
          </a:solidFill>
        </p:spPr>
        <p:txBody>
          <a:bodyPr/>
          <a:lstStyle/>
          <a:p>
            <a:r>
              <a:rPr lang="en-US" dirty="0"/>
              <a:t>What is Pug </a:t>
            </a:r>
            <a:br>
              <a:rPr lang="en-US" dirty="0"/>
            </a:br>
            <a:endParaRPr lang="en-US" dirty="0"/>
          </a:p>
        </p:txBody>
      </p:sp>
      <p:sp>
        <p:nvSpPr>
          <p:cNvPr id="2" name="TextBox 1"/>
          <p:cNvSpPr txBox="1"/>
          <p:nvPr/>
        </p:nvSpPr>
        <p:spPr>
          <a:xfrm>
            <a:off x="5025298" y="1336431"/>
            <a:ext cx="6291385" cy="2698687"/>
          </a:xfrm>
          <a:prstGeom prst="rect">
            <a:avLst/>
          </a:prstGeom>
          <a:noFill/>
        </p:spPr>
        <p:txBody>
          <a:bodyPr wrap="square" lIns="182880" tIns="146304" rIns="182880" bIns="146304" rtlCol="0">
            <a:spAutoFit/>
          </a:bodyPr>
          <a:lstStyle/>
          <a:p>
            <a:pPr>
              <a:lnSpc>
                <a:spcPct val="90000"/>
              </a:lnSpc>
              <a:spcAft>
                <a:spcPts val="600"/>
              </a:spcAft>
            </a:pPr>
            <a:r>
              <a:rPr lang="en-US" sz="3137" dirty="0">
                <a:gradFill>
                  <a:gsLst>
                    <a:gs pos="1250">
                      <a:schemeClr val="tx1"/>
                    </a:gs>
                    <a:gs pos="100000">
                      <a:schemeClr val="tx1"/>
                    </a:gs>
                  </a:gsLst>
                  <a:lin ang="5400000" scaled="0"/>
                </a:gradFill>
                <a:latin typeface="+mj-lt"/>
              </a:rPr>
              <a:t>Template engine for Express</a:t>
            </a:r>
          </a:p>
          <a:p>
            <a:pPr>
              <a:lnSpc>
                <a:spcPct val="90000"/>
              </a:lnSpc>
              <a:spcAft>
                <a:spcPts val="600"/>
              </a:spcAft>
            </a:pPr>
            <a:r>
              <a:rPr lang="en-US" sz="3137" dirty="0">
                <a:gradFill>
                  <a:gsLst>
                    <a:gs pos="1250">
                      <a:schemeClr val="tx1"/>
                    </a:gs>
                    <a:gs pos="100000">
                      <a:schemeClr val="tx1"/>
                    </a:gs>
                  </a:gsLst>
                  <a:lin ang="5400000" scaled="0"/>
                </a:gradFill>
                <a:latin typeface="+mj-lt"/>
              </a:rPr>
              <a:t>Easier to design HTML pages</a:t>
            </a:r>
          </a:p>
          <a:p>
            <a:pPr>
              <a:lnSpc>
                <a:spcPct val="90000"/>
              </a:lnSpc>
              <a:spcAft>
                <a:spcPts val="600"/>
              </a:spcAft>
            </a:pPr>
            <a:r>
              <a:rPr lang="en-US" sz="3137" dirty="0">
                <a:gradFill>
                  <a:gsLst>
                    <a:gs pos="1250">
                      <a:schemeClr val="tx1"/>
                    </a:gs>
                    <a:gs pos="100000">
                      <a:schemeClr val="tx1"/>
                    </a:gs>
                  </a:gsLst>
                  <a:lin ang="5400000" scaled="0"/>
                </a:gradFill>
                <a:latin typeface="+mj-lt"/>
              </a:rPr>
              <a:t>Template converted to HTML and sent to client at runtime</a:t>
            </a:r>
          </a:p>
          <a:p>
            <a:pPr>
              <a:lnSpc>
                <a:spcPct val="90000"/>
              </a:lnSpc>
              <a:spcAft>
                <a:spcPts val="600"/>
              </a:spcAft>
            </a:pPr>
            <a:r>
              <a:rPr lang="en-US" sz="3137" dirty="0">
                <a:gradFill>
                  <a:gsLst>
                    <a:gs pos="1250">
                      <a:schemeClr val="tx1"/>
                    </a:gs>
                    <a:gs pos="100000">
                      <a:schemeClr val="tx1"/>
                    </a:gs>
                  </a:gsLst>
                  <a:lin ang="5400000" scaled="0"/>
                </a:gradFill>
                <a:latin typeface="+mj-lt"/>
              </a:rPr>
              <a:t>Renamed from Jade</a:t>
            </a:r>
          </a:p>
        </p:txBody>
      </p:sp>
    </p:spTree>
    <p:extLst>
      <p:ext uri="{BB962C8B-B14F-4D97-AF65-F5344CB8AC3E}">
        <p14:creationId xmlns:p14="http://schemas.microsoft.com/office/powerpoint/2010/main" val="38708058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177"/>
            <a:ext cx="11653523" cy="2465483"/>
          </a:xfrm>
        </p:spPr>
        <p:txBody>
          <a:bodyPr/>
          <a:lstStyle/>
          <a:p>
            <a:pPr marL="0" indent="0">
              <a:buNone/>
            </a:pPr>
            <a:r>
              <a:rPr lang="en-US" dirty="0"/>
              <a:t>This architecture pattern is called MVC and is very popular for web applications</a:t>
            </a:r>
          </a:p>
          <a:p>
            <a:pPr marL="336145" lvl="1" indent="0">
              <a:buNone/>
            </a:pPr>
            <a:r>
              <a:rPr lang="en-US" b="1" dirty="0"/>
              <a:t>Model: </a:t>
            </a:r>
            <a:r>
              <a:rPr lang="en-US" dirty="0"/>
              <a:t>The data for your application</a:t>
            </a:r>
          </a:p>
          <a:p>
            <a:pPr marL="336145" lvl="1" indent="0">
              <a:buNone/>
            </a:pPr>
            <a:r>
              <a:rPr lang="en-US" b="1" dirty="0"/>
              <a:t>View: </a:t>
            </a:r>
            <a:r>
              <a:rPr lang="en-US" dirty="0"/>
              <a:t>The physical pages and layout of your application</a:t>
            </a:r>
          </a:p>
          <a:p>
            <a:pPr marL="336145" lvl="1" indent="0">
              <a:buNone/>
            </a:pPr>
            <a:r>
              <a:rPr lang="en-US" b="1" dirty="0"/>
              <a:t>Controller: </a:t>
            </a:r>
            <a:r>
              <a:rPr lang="en-US" dirty="0"/>
              <a:t>The business logic of your application</a:t>
            </a:r>
          </a:p>
        </p:txBody>
      </p:sp>
      <p:sp>
        <p:nvSpPr>
          <p:cNvPr id="3" name="Title 2"/>
          <p:cNvSpPr>
            <a:spLocks noGrp="1"/>
          </p:cNvSpPr>
          <p:nvPr>
            <p:ph type="title"/>
          </p:nvPr>
        </p:nvSpPr>
        <p:spPr/>
        <p:txBody>
          <a:bodyPr/>
          <a:lstStyle/>
          <a:p>
            <a:r>
              <a:rPr lang="en-US" dirty="0">
                <a:solidFill>
                  <a:schemeClr val="accent6"/>
                </a:solidFill>
              </a:rPr>
              <a:t>Lets take a look at the code</a:t>
            </a:r>
          </a:p>
        </p:txBody>
      </p:sp>
      <p:pic>
        <p:nvPicPr>
          <p:cNvPr id="6146" name="Picture 2" descr="https://upload.wikimedia.org/wikipedia/commons/thumb/9/9d/MVC-basic.svg/600px-MVC-basic.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71603" y="3700695"/>
            <a:ext cx="4848793" cy="29092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1931318"/>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6"/>
                </a:solidFill>
              </a:rPr>
              <a:t>Install the </a:t>
            </a:r>
            <a:r>
              <a:rPr lang="en-US" dirty="0" err="1">
                <a:solidFill>
                  <a:schemeClr val="accent6"/>
                </a:solidFill>
              </a:rPr>
              <a:t>Prereqs</a:t>
            </a:r>
            <a:r>
              <a:rPr lang="en-US" dirty="0">
                <a:solidFill>
                  <a:schemeClr val="accent6"/>
                </a:solidFill>
              </a:rPr>
              <a:t> </a:t>
            </a:r>
          </a:p>
        </p:txBody>
      </p:sp>
      <p:sp>
        <p:nvSpPr>
          <p:cNvPr id="3" name="Text Placeholder 2"/>
          <p:cNvSpPr>
            <a:spLocks noGrp="1"/>
          </p:cNvSpPr>
          <p:nvPr>
            <p:ph type="body" sz="quarter" idx="10"/>
          </p:nvPr>
        </p:nvSpPr>
        <p:spPr>
          <a:xfrm>
            <a:off x="269239" y="1189177"/>
            <a:ext cx="11653523" cy="3261855"/>
          </a:xfrm>
        </p:spPr>
        <p:txBody>
          <a:bodyPr/>
          <a:lstStyle/>
          <a:p>
            <a:pPr marL="0" indent="0">
              <a:buNone/>
            </a:pPr>
            <a:r>
              <a:rPr lang="en-US" dirty="0"/>
              <a:t>Install Node.js at </a:t>
            </a:r>
            <a:r>
              <a:rPr lang="en-US" dirty="0">
                <a:hlinkClick r:id="rId2"/>
              </a:rPr>
              <a:t>nodejs.org/</a:t>
            </a:r>
            <a:r>
              <a:rPr lang="en-US" dirty="0" err="1">
                <a:hlinkClick r:id="rId2"/>
              </a:rPr>
              <a:t>en</a:t>
            </a:r>
            <a:r>
              <a:rPr lang="en-US" dirty="0">
                <a:hlinkClick r:id="rId2"/>
              </a:rPr>
              <a:t>/downloads</a:t>
            </a:r>
            <a:endParaRPr lang="en-US" dirty="0">
              <a:solidFill>
                <a:schemeClr val="accent6"/>
              </a:solidFill>
            </a:endParaRPr>
          </a:p>
          <a:p>
            <a:pPr marL="0" indent="0">
              <a:buNone/>
            </a:pPr>
            <a:r>
              <a:rPr lang="en-US" dirty="0"/>
              <a:t>Install a text editor like Visual Studio Code (works on PC, Mac, or Linux) at </a:t>
            </a:r>
            <a:r>
              <a:rPr lang="en-US" dirty="0">
                <a:hlinkClick r:id="rId3"/>
              </a:rPr>
              <a:t>code.visualstudio.com</a:t>
            </a:r>
            <a:r>
              <a:rPr lang="en-US" dirty="0"/>
              <a:t> </a:t>
            </a:r>
          </a:p>
          <a:p>
            <a:pPr marL="0" indent="0">
              <a:buNone/>
            </a:pPr>
            <a:r>
              <a:rPr lang="en-US" dirty="0"/>
              <a:t>	Any text editor you already have will work</a:t>
            </a:r>
          </a:p>
          <a:p>
            <a:pPr marL="0" indent="0">
              <a:buNone/>
            </a:pPr>
            <a:endParaRPr lang="en-US" dirty="0"/>
          </a:p>
        </p:txBody>
      </p:sp>
    </p:spTree>
    <p:extLst>
      <p:ext uri="{BB962C8B-B14F-4D97-AF65-F5344CB8AC3E}">
        <p14:creationId xmlns:p14="http://schemas.microsoft.com/office/powerpoint/2010/main" val="3839263337"/>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5"/>
          </p:nvPr>
        </p:nvSpPr>
        <p:spPr/>
        <p:txBody>
          <a:bodyPr/>
          <a:lstStyle/>
          <a:p>
            <a:r>
              <a:rPr lang="en-US" dirty="0"/>
              <a:t>Prebuilt machine learning models to quickly add context and deeper understanding to your apps</a:t>
            </a:r>
          </a:p>
        </p:txBody>
      </p:sp>
      <p:sp>
        <p:nvSpPr>
          <p:cNvPr id="3" name="Title 2"/>
          <p:cNvSpPr>
            <a:spLocks noGrp="1"/>
          </p:cNvSpPr>
          <p:nvPr>
            <p:ph type="ctrTitle"/>
          </p:nvPr>
        </p:nvSpPr>
        <p:spPr/>
        <p:txBody>
          <a:bodyPr/>
          <a:lstStyle/>
          <a:p>
            <a:r>
              <a:rPr lang="en-US" dirty="0">
                <a:solidFill>
                  <a:schemeClr val="accent6"/>
                </a:solidFill>
              </a:rPr>
              <a:t>What are Cognitive Services?</a:t>
            </a:r>
          </a:p>
        </p:txBody>
      </p:sp>
      <p:sp>
        <p:nvSpPr>
          <p:cNvPr id="6" name="Title 2"/>
          <p:cNvSpPr txBox="1">
            <a:spLocks/>
          </p:cNvSpPr>
          <p:nvPr/>
        </p:nvSpPr>
        <p:spPr>
          <a:xfrm>
            <a:off x="269235" y="1505545"/>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accent6"/>
          </a:solidFill>
          <a:ln>
            <a:noFill/>
          </a:ln>
          <a:extLst/>
        </p:spPr>
        <p:txBody>
          <a:bodyPr vert="horz" wrap="square" lIns="182880" tIns="146304" rIns="182880" bIns="146304" numCol="1" rtlCol="0" anchor="ctr" anchorCtr="0" compatLnSpc="1">
            <a:prstTxWarp prst="textNoShape">
              <a:avLst/>
            </a:prstTxWarp>
            <a:noAutofit/>
          </a:bodyPr>
          <a:lstStyle>
            <a:lvl1pPr algn="l" defTabSz="914367" rtl="0" eaLnBrk="1" latinLnBrk="0" hangingPunct="1">
              <a:lnSpc>
                <a:spcPct val="95000"/>
              </a:lnSpc>
              <a:spcBef>
                <a:spcPct val="0"/>
              </a:spcBef>
              <a:buNone/>
              <a:defRPr lang="en-US" sz="3921" b="0" kern="1200" cap="none" spc="-100" baseline="0" dirty="0" smtClean="0">
                <a:ln w="3175">
                  <a:noFill/>
                </a:ln>
                <a:gradFill>
                  <a:gsLst>
                    <a:gs pos="0">
                      <a:srgbClr val="FFFFFF"/>
                    </a:gs>
                    <a:gs pos="100000">
                      <a:srgbClr val="FFFFFF"/>
                    </a:gs>
                  </a:gsLst>
                  <a:lin ang="5400000" scaled="0"/>
                </a:gradFill>
                <a:effectLst/>
                <a:latin typeface="Segoe UI Light"/>
                <a:ea typeface="ＭＳ Ｐゴシック" charset="0"/>
                <a:cs typeface="Segoe UI Light"/>
              </a:defRPr>
            </a:lvl1pPr>
          </a:lstStyle>
          <a:p>
            <a:endParaRPr lang="en-US" dirty="0"/>
          </a:p>
          <a:p>
            <a:r>
              <a:rPr lang="en-US" dirty="0"/>
              <a:t>What are Cognitive Services?</a:t>
            </a:r>
            <a:br>
              <a:rPr lang="en-US" dirty="0"/>
            </a:br>
            <a:endParaRPr lang="en-US" dirty="0"/>
          </a:p>
        </p:txBody>
      </p:sp>
    </p:spTree>
    <p:extLst>
      <p:ext uri="{BB962C8B-B14F-4D97-AF65-F5344CB8AC3E}">
        <p14:creationId xmlns:p14="http://schemas.microsoft.com/office/powerpoint/2010/main" val="111951051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177"/>
            <a:ext cx="11653523" cy="5373651"/>
          </a:xfrm>
        </p:spPr>
        <p:txBody>
          <a:bodyPr/>
          <a:lstStyle/>
          <a:p>
            <a:pPr marL="99599" indent="0">
              <a:buNone/>
            </a:pPr>
            <a:r>
              <a:rPr lang="en-US" dirty="0">
                <a:hlinkClick r:id="rId2"/>
              </a:rPr>
              <a:t>Aka.ms/</a:t>
            </a:r>
            <a:r>
              <a:rPr lang="en-US" dirty="0" err="1">
                <a:hlinkClick r:id="rId2"/>
              </a:rPr>
              <a:t>CogServDemo</a:t>
            </a:r>
            <a:endParaRPr lang="en-US" dirty="0"/>
          </a:p>
          <a:p>
            <a:pPr marL="99599" indent="0">
              <a:buNone/>
            </a:pPr>
            <a:r>
              <a:rPr lang="en-US" dirty="0"/>
              <a:t>From the ‘node/</a:t>
            </a:r>
            <a:r>
              <a:rPr lang="en-US" dirty="0" err="1"/>
              <a:t>cogServ</a:t>
            </a:r>
            <a:r>
              <a:rPr lang="en-US" dirty="0"/>
              <a:t>/’ directory</a:t>
            </a:r>
          </a:p>
          <a:p>
            <a:pPr marL="99599" indent="0">
              <a:buNone/>
            </a:pPr>
            <a:r>
              <a:rPr lang="en-US" dirty="0"/>
              <a:t>	‘</a:t>
            </a:r>
            <a:r>
              <a:rPr lang="en-US" dirty="0" err="1"/>
              <a:t>npm</a:t>
            </a:r>
            <a:r>
              <a:rPr lang="en-US" dirty="0"/>
              <a:t> install’</a:t>
            </a:r>
          </a:p>
          <a:p>
            <a:pPr marL="99599" indent="0">
              <a:buNone/>
            </a:pPr>
            <a:r>
              <a:rPr lang="en-US" dirty="0"/>
              <a:t>	Windows: ‘</a:t>
            </a:r>
            <a:r>
              <a:rPr lang="en-US" dirty="0"/>
              <a:t>set DEBUG=</a:t>
            </a:r>
            <a:r>
              <a:rPr lang="en-US" dirty="0" err="1"/>
              <a:t>cogServ</a:t>
            </a:r>
            <a:r>
              <a:rPr lang="en-US" dirty="0"/>
              <a:t>:* &amp; </a:t>
            </a:r>
            <a:r>
              <a:rPr lang="en-US" dirty="0" err="1"/>
              <a:t>npm</a:t>
            </a:r>
            <a:r>
              <a:rPr lang="en-US" dirty="0"/>
              <a:t> start</a:t>
            </a:r>
            <a:r>
              <a:rPr lang="en-US" dirty="0"/>
              <a:t>’</a:t>
            </a:r>
          </a:p>
          <a:p>
            <a:pPr marL="99599" indent="0">
              <a:buNone/>
            </a:pPr>
            <a:r>
              <a:rPr lang="en-US" dirty="0"/>
              <a:t>	</a:t>
            </a:r>
            <a:r>
              <a:rPr lang="en-US" dirty="0" err="1"/>
              <a:t>MacOS</a:t>
            </a:r>
            <a:r>
              <a:rPr lang="en-US" dirty="0"/>
              <a:t>/ Linux: ‘DEBUG=</a:t>
            </a:r>
            <a:r>
              <a:rPr lang="en-US" dirty="0" err="1"/>
              <a:t>cogServ</a:t>
            </a:r>
            <a:r>
              <a:rPr lang="en-US" dirty="0"/>
              <a:t>:* </a:t>
            </a:r>
            <a:r>
              <a:rPr lang="en-US" dirty="0" err="1"/>
              <a:t>npm</a:t>
            </a:r>
            <a:r>
              <a:rPr lang="en-US" dirty="0"/>
              <a:t> start’</a:t>
            </a:r>
          </a:p>
          <a:p>
            <a:pPr marL="99599" indent="0">
              <a:buNone/>
            </a:pPr>
            <a:r>
              <a:rPr lang="en-US" dirty="0"/>
              <a:t>Navigate to </a:t>
            </a:r>
            <a:r>
              <a:rPr lang="en-US" dirty="0">
                <a:hlinkClick r:id="rId3"/>
              </a:rPr>
              <a:t>http://localhost:3000</a:t>
            </a:r>
            <a:r>
              <a:rPr lang="en-US" dirty="0"/>
              <a:t> in your browser</a:t>
            </a:r>
          </a:p>
          <a:p>
            <a:pPr marL="99599" indent="0">
              <a:buNone/>
            </a:pPr>
            <a:r>
              <a:rPr lang="en-US" dirty="0"/>
              <a:t>	FYI- it’s not supposed to do anything yet!</a:t>
            </a:r>
          </a:p>
          <a:p>
            <a:endParaRPr lang="en-US" dirty="0"/>
          </a:p>
        </p:txBody>
      </p:sp>
      <p:sp>
        <p:nvSpPr>
          <p:cNvPr id="3" name="Title 2"/>
          <p:cNvSpPr>
            <a:spLocks noGrp="1"/>
          </p:cNvSpPr>
          <p:nvPr>
            <p:ph type="title"/>
          </p:nvPr>
        </p:nvSpPr>
        <p:spPr/>
        <p:txBody>
          <a:bodyPr/>
          <a:lstStyle/>
          <a:p>
            <a:r>
              <a:rPr lang="en-US" dirty="0">
                <a:solidFill>
                  <a:schemeClr val="accent6"/>
                </a:solidFill>
              </a:rPr>
              <a:t>Download or clone the repo</a:t>
            </a:r>
          </a:p>
        </p:txBody>
      </p:sp>
    </p:spTree>
    <p:extLst>
      <p:ext uri="{BB962C8B-B14F-4D97-AF65-F5344CB8AC3E}">
        <p14:creationId xmlns:p14="http://schemas.microsoft.com/office/powerpoint/2010/main" val="2761247746"/>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177"/>
            <a:ext cx="11653523" cy="4179029"/>
          </a:xfrm>
        </p:spPr>
        <p:txBody>
          <a:bodyPr/>
          <a:lstStyle/>
          <a:p>
            <a:pPr marL="0" indent="0">
              <a:buNone/>
            </a:pPr>
            <a:r>
              <a:rPr lang="en-US" dirty="0">
                <a:hlinkClick r:id="rId2"/>
              </a:rPr>
              <a:t>Microsoft.com/cognitive</a:t>
            </a:r>
            <a:endParaRPr lang="en-US" dirty="0"/>
          </a:p>
          <a:p>
            <a:pPr marL="0" indent="0">
              <a:buNone/>
            </a:pPr>
            <a:r>
              <a:rPr lang="en-US" dirty="0"/>
              <a:t>“Get Started for Free” and sign in with social </a:t>
            </a:r>
            <a:r>
              <a:rPr lang="en-US" dirty="0" err="1"/>
              <a:t>auth</a:t>
            </a:r>
            <a:endParaRPr lang="en-US" dirty="0"/>
          </a:p>
          <a:p>
            <a:pPr marL="336145" lvl="1" indent="0">
              <a:buNone/>
            </a:pPr>
            <a:r>
              <a:rPr lang="en-US" dirty="0"/>
              <a:t>You must </a:t>
            </a:r>
            <a:r>
              <a:rPr lang="en-US" b="1" dirty="0"/>
              <a:t>verify your account </a:t>
            </a:r>
            <a:r>
              <a:rPr lang="en-US" dirty="0"/>
              <a:t>before subscribing to a trial</a:t>
            </a:r>
          </a:p>
          <a:p>
            <a:pPr marL="0" indent="0">
              <a:buNone/>
            </a:pPr>
            <a:r>
              <a:rPr lang="en-US" dirty="0"/>
              <a:t>Subscribe to new Free Trials</a:t>
            </a:r>
          </a:p>
          <a:p>
            <a:pPr marL="336145" lvl="1" indent="0">
              <a:buNone/>
            </a:pPr>
            <a:r>
              <a:rPr lang="en-US" dirty="0"/>
              <a:t>Check </a:t>
            </a:r>
            <a:r>
              <a:rPr lang="en-US" b="1" dirty="0"/>
              <a:t>Emotion – Preview </a:t>
            </a:r>
            <a:r>
              <a:rPr lang="en-US" dirty="0"/>
              <a:t>and agree to the terms</a:t>
            </a:r>
          </a:p>
          <a:p>
            <a:pPr marL="0" indent="0">
              <a:buNone/>
            </a:pPr>
            <a:r>
              <a:rPr lang="en-US" dirty="0"/>
              <a:t>Copy “Key 1” and save it for later</a:t>
            </a:r>
          </a:p>
          <a:p>
            <a:endParaRPr lang="en-US" dirty="0"/>
          </a:p>
        </p:txBody>
      </p:sp>
      <p:sp>
        <p:nvSpPr>
          <p:cNvPr id="3" name="Title 2"/>
          <p:cNvSpPr>
            <a:spLocks noGrp="1"/>
          </p:cNvSpPr>
          <p:nvPr>
            <p:ph type="title"/>
          </p:nvPr>
        </p:nvSpPr>
        <p:spPr/>
        <p:txBody>
          <a:bodyPr/>
          <a:lstStyle/>
          <a:p>
            <a:r>
              <a:rPr lang="en-US" dirty="0">
                <a:solidFill>
                  <a:schemeClr val="accent6"/>
                </a:solidFill>
              </a:rPr>
              <a:t>Get Emotion Recognition API Key</a:t>
            </a:r>
          </a:p>
        </p:txBody>
      </p:sp>
    </p:spTree>
    <p:extLst>
      <p:ext uri="{BB962C8B-B14F-4D97-AF65-F5344CB8AC3E}">
        <p14:creationId xmlns:p14="http://schemas.microsoft.com/office/powerpoint/2010/main" val="335499792"/>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177"/>
            <a:ext cx="11653523" cy="2585323"/>
          </a:xfrm>
        </p:spPr>
        <p:txBody>
          <a:bodyPr/>
          <a:lstStyle/>
          <a:p>
            <a:pPr marL="0" indent="0">
              <a:buNone/>
            </a:pPr>
            <a:r>
              <a:rPr lang="en-US" sz="3900" dirty="0"/>
              <a:t>Enter your </a:t>
            </a:r>
            <a:r>
              <a:rPr lang="en-US" sz="3900" b="1" dirty="0"/>
              <a:t>subscription key </a:t>
            </a:r>
            <a:r>
              <a:rPr lang="en-US" sz="3900" dirty="0"/>
              <a:t>in the quotes on line 6 </a:t>
            </a:r>
          </a:p>
          <a:p>
            <a:pPr marL="0" indent="0">
              <a:buNone/>
            </a:pPr>
            <a:r>
              <a:rPr lang="en-US" sz="3900" dirty="0"/>
              <a:t>Copy the contents of </a:t>
            </a:r>
            <a:r>
              <a:rPr lang="en-US" sz="3900" b="1" dirty="0" err="1"/>
              <a:t>codeSnippets</a:t>
            </a:r>
            <a:r>
              <a:rPr lang="en-US" sz="3900" b="1" dirty="0"/>
              <a:t>/makeRequest.txt</a:t>
            </a:r>
            <a:r>
              <a:rPr lang="en-US" sz="3900" dirty="0"/>
              <a:t> to the end of the </a:t>
            </a:r>
            <a:r>
              <a:rPr lang="en-US" sz="3900" b="1" dirty="0"/>
              <a:t>controllers/results.js</a:t>
            </a:r>
            <a:r>
              <a:rPr lang="en-US" sz="3900" dirty="0"/>
              <a:t> file</a:t>
            </a:r>
          </a:p>
          <a:p>
            <a:pPr marL="0" indent="0">
              <a:buNone/>
            </a:pPr>
            <a:r>
              <a:rPr lang="en-US" sz="3900" dirty="0"/>
              <a:t>Uncomment the </a:t>
            </a:r>
            <a:r>
              <a:rPr lang="en-US" sz="3900" b="1" dirty="0"/>
              <a:t>call to </a:t>
            </a:r>
            <a:r>
              <a:rPr lang="en-US" sz="3900" b="1" dirty="0" err="1"/>
              <a:t>callAPI</a:t>
            </a:r>
            <a:r>
              <a:rPr lang="en-US" sz="3900" b="1" dirty="0"/>
              <a:t>(</a:t>
            </a:r>
            <a:r>
              <a:rPr lang="en-US" sz="3900" b="1" dirty="0" err="1"/>
              <a:t>url</a:t>
            </a:r>
            <a:r>
              <a:rPr lang="en-US" sz="3900" b="1" dirty="0"/>
              <a:t>) </a:t>
            </a:r>
            <a:r>
              <a:rPr lang="en-US" sz="3900" dirty="0"/>
              <a:t>on line 14</a:t>
            </a:r>
            <a:r>
              <a:rPr lang="en-US" sz="800" dirty="0"/>
              <a:t> </a:t>
            </a:r>
            <a:r>
              <a:rPr lang="en-US" sz="1200" dirty="0"/>
              <a:t> </a:t>
            </a:r>
            <a:r>
              <a:rPr lang="en-US" sz="2400" dirty="0"/>
              <a:t> </a:t>
            </a:r>
            <a:endParaRPr lang="en-US" sz="800" dirty="0"/>
          </a:p>
        </p:txBody>
      </p:sp>
      <p:sp>
        <p:nvSpPr>
          <p:cNvPr id="3" name="Title 2"/>
          <p:cNvSpPr>
            <a:spLocks noGrp="1"/>
          </p:cNvSpPr>
          <p:nvPr>
            <p:ph type="title"/>
          </p:nvPr>
        </p:nvSpPr>
        <p:spPr/>
        <p:txBody>
          <a:bodyPr/>
          <a:lstStyle/>
          <a:p>
            <a:r>
              <a:rPr lang="en-US" dirty="0">
                <a:solidFill>
                  <a:schemeClr val="accent6"/>
                </a:solidFill>
              </a:rPr>
              <a:t>Make the API Call</a:t>
            </a:r>
          </a:p>
        </p:txBody>
      </p:sp>
    </p:spTree>
    <p:extLst>
      <p:ext uri="{BB962C8B-B14F-4D97-AF65-F5344CB8AC3E}">
        <p14:creationId xmlns:p14="http://schemas.microsoft.com/office/powerpoint/2010/main" val="1332200496"/>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177"/>
            <a:ext cx="11653523" cy="3141181"/>
          </a:xfrm>
        </p:spPr>
        <p:txBody>
          <a:bodyPr/>
          <a:lstStyle/>
          <a:p>
            <a:pPr marL="99599" indent="0">
              <a:buNone/>
            </a:pPr>
            <a:r>
              <a:rPr lang="en-US" dirty="0"/>
              <a:t>Set a breakpoint on line 16 and run the project</a:t>
            </a:r>
          </a:p>
          <a:p>
            <a:pPr marL="99599" indent="0">
              <a:buNone/>
            </a:pPr>
            <a:r>
              <a:rPr lang="en-US" dirty="0"/>
              <a:t>The value of the ‘results’ variable will be populated with the ‘scores’ and ‘</a:t>
            </a:r>
            <a:r>
              <a:rPr lang="en-US" dirty="0" err="1"/>
              <a:t>faceRectangle</a:t>
            </a:r>
            <a:r>
              <a:rPr lang="en-US" dirty="0"/>
              <a:t>’ objects returned by Cognitive Services!</a:t>
            </a:r>
          </a:p>
          <a:p>
            <a:pPr marL="99599" indent="0">
              <a:buNone/>
            </a:pPr>
            <a:r>
              <a:rPr lang="en-US" dirty="0"/>
              <a:t>Our site hasn’t visibly changed yet</a:t>
            </a:r>
          </a:p>
        </p:txBody>
      </p:sp>
      <p:sp>
        <p:nvSpPr>
          <p:cNvPr id="3" name="Title 2"/>
          <p:cNvSpPr>
            <a:spLocks noGrp="1"/>
          </p:cNvSpPr>
          <p:nvPr>
            <p:ph type="title"/>
          </p:nvPr>
        </p:nvSpPr>
        <p:spPr/>
        <p:txBody>
          <a:bodyPr/>
          <a:lstStyle/>
          <a:p>
            <a:r>
              <a:rPr lang="en-US" dirty="0">
                <a:solidFill>
                  <a:schemeClr val="accent6"/>
                </a:solidFill>
              </a:rPr>
              <a:t>Verification</a:t>
            </a:r>
          </a:p>
        </p:txBody>
      </p:sp>
    </p:spTree>
    <p:extLst>
      <p:ext uri="{BB962C8B-B14F-4D97-AF65-F5344CB8AC3E}">
        <p14:creationId xmlns:p14="http://schemas.microsoft.com/office/powerpoint/2010/main" val="2330358109"/>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177"/>
            <a:ext cx="11653523" cy="1805110"/>
          </a:xfrm>
        </p:spPr>
        <p:txBody>
          <a:bodyPr/>
          <a:lstStyle/>
          <a:p>
            <a:pPr marL="0" indent="0">
              <a:buNone/>
            </a:pPr>
            <a:r>
              <a:rPr lang="en-US" sz="3900" dirty="0"/>
              <a:t>Copy the contents of </a:t>
            </a:r>
            <a:r>
              <a:rPr lang="en-US" sz="3900" b="1" dirty="0" err="1"/>
              <a:t>codeSnippets</a:t>
            </a:r>
            <a:r>
              <a:rPr lang="en-US" sz="3900" b="1" dirty="0"/>
              <a:t>/parseResponse.txt</a:t>
            </a:r>
            <a:r>
              <a:rPr lang="en-US" sz="3900" dirty="0"/>
              <a:t> to the </a:t>
            </a:r>
            <a:r>
              <a:rPr lang="en-US" sz="3900" b="1" dirty="0"/>
              <a:t>controllers/results.js</a:t>
            </a:r>
            <a:r>
              <a:rPr lang="en-US" sz="3900" dirty="0"/>
              <a:t> file</a:t>
            </a:r>
            <a:br>
              <a:rPr lang="en-US" sz="3900" dirty="0"/>
            </a:br>
            <a:r>
              <a:rPr lang="en-US" sz="3900" dirty="0"/>
              <a:t>Uncomment the </a:t>
            </a:r>
            <a:r>
              <a:rPr lang="en-US" sz="3900" b="1" dirty="0"/>
              <a:t>call to </a:t>
            </a:r>
            <a:r>
              <a:rPr lang="en-US" sz="3900" b="1" dirty="0" err="1"/>
              <a:t>parseResponse</a:t>
            </a:r>
            <a:r>
              <a:rPr lang="en-US" sz="3900" b="1" dirty="0"/>
              <a:t>() </a:t>
            </a:r>
            <a:r>
              <a:rPr lang="en-US" sz="3900" dirty="0"/>
              <a:t>on line 19</a:t>
            </a:r>
          </a:p>
        </p:txBody>
      </p:sp>
      <p:sp>
        <p:nvSpPr>
          <p:cNvPr id="3" name="Title 2"/>
          <p:cNvSpPr>
            <a:spLocks noGrp="1"/>
          </p:cNvSpPr>
          <p:nvPr>
            <p:ph type="title"/>
          </p:nvPr>
        </p:nvSpPr>
        <p:spPr/>
        <p:txBody>
          <a:bodyPr/>
          <a:lstStyle/>
          <a:p>
            <a:r>
              <a:rPr lang="en-US" dirty="0">
                <a:solidFill>
                  <a:schemeClr val="accent6"/>
                </a:solidFill>
              </a:rPr>
              <a:t>Parse the Result to Find the Top Emotion</a:t>
            </a:r>
          </a:p>
        </p:txBody>
      </p:sp>
    </p:spTree>
    <p:extLst>
      <p:ext uri="{BB962C8B-B14F-4D97-AF65-F5344CB8AC3E}">
        <p14:creationId xmlns:p14="http://schemas.microsoft.com/office/powerpoint/2010/main" val="2482565730"/>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177"/>
            <a:ext cx="11653523" cy="3141181"/>
          </a:xfrm>
        </p:spPr>
        <p:txBody>
          <a:bodyPr/>
          <a:lstStyle/>
          <a:p>
            <a:pPr marL="0" indent="0">
              <a:buNone/>
            </a:pPr>
            <a:r>
              <a:rPr lang="en-US" dirty="0"/>
              <a:t>Set a breakpoint on the function call and run the project</a:t>
            </a:r>
          </a:p>
          <a:p>
            <a:pPr marL="0" indent="0">
              <a:buNone/>
            </a:pPr>
            <a:r>
              <a:rPr lang="en-US" dirty="0"/>
              <a:t>The value of the ‘</a:t>
            </a:r>
            <a:r>
              <a:rPr lang="en-US" dirty="0" err="1"/>
              <a:t>topEmotion</a:t>
            </a:r>
            <a:r>
              <a:rPr lang="en-US" dirty="0"/>
              <a:t>’ variable should be the top emotion found in the photo</a:t>
            </a:r>
          </a:p>
          <a:p>
            <a:pPr marL="0" indent="0">
              <a:buNone/>
            </a:pPr>
            <a:r>
              <a:rPr lang="en-US" dirty="0"/>
              <a:t>Site still hasn’t visibly changed yet</a:t>
            </a:r>
          </a:p>
        </p:txBody>
      </p:sp>
      <p:sp>
        <p:nvSpPr>
          <p:cNvPr id="3" name="Title 2"/>
          <p:cNvSpPr>
            <a:spLocks noGrp="1"/>
          </p:cNvSpPr>
          <p:nvPr>
            <p:ph type="title"/>
          </p:nvPr>
        </p:nvSpPr>
        <p:spPr/>
        <p:txBody>
          <a:bodyPr/>
          <a:lstStyle/>
          <a:p>
            <a:r>
              <a:rPr lang="en-US" dirty="0">
                <a:solidFill>
                  <a:schemeClr val="accent6"/>
                </a:solidFill>
              </a:rPr>
              <a:t>Verification</a:t>
            </a:r>
          </a:p>
        </p:txBody>
      </p:sp>
    </p:spTree>
    <p:extLst>
      <p:ext uri="{BB962C8B-B14F-4D97-AF65-F5344CB8AC3E}">
        <p14:creationId xmlns:p14="http://schemas.microsoft.com/office/powerpoint/2010/main" val="3933067771"/>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40" y="1189176"/>
            <a:ext cx="12066165" cy="5796010"/>
          </a:xfrm>
        </p:spPr>
        <p:txBody>
          <a:bodyPr/>
          <a:lstStyle/>
          <a:p>
            <a:pPr marL="0" indent="0">
              <a:buNone/>
            </a:pPr>
            <a:r>
              <a:rPr lang="en-US" dirty="0"/>
              <a:t>Copy the contents of </a:t>
            </a:r>
            <a:r>
              <a:rPr lang="en-US" b="1" dirty="0" err="1"/>
              <a:t>codeSnippets</a:t>
            </a:r>
            <a:r>
              <a:rPr lang="en-US" b="1" dirty="0"/>
              <a:t>/makeSuggestion.txt </a:t>
            </a:r>
            <a:r>
              <a:rPr lang="en-US" dirty="0"/>
              <a:t>to the </a:t>
            </a:r>
            <a:r>
              <a:rPr lang="en-US" b="1" dirty="0"/>
              <a:t>controllers/results.js </a:t>
            </a:r>
            <a:r>
              <a:rPr lang="en-US" dirty="0"/>
              <a:t>file</a:t>
            </a:r>
          </a:p>
          <a:p>
            <a:pPr marL="0" indent="0">
              <a:buNone/>
            </a:pPr>
            <a:r>
              <a:rPr lang="en-US" dirty="0"/>
              <a:t>Uncomment the </a:t>
            </a:r>
            <a:r>
              <a:rPr lang="en-US" b="1" dirty="0"/>
              <a:t>call to </a:t>
            </a:r>
            <a:r>
              <a:rPr lang="en-US" b="1" dirty="0" err="1"/>
              <a:t>makeSuggestion</a:t>
            </a:r>
            <a:r>
              <a:rPr lang="en-US" b="1" dirty="0"/>
              <a:t>() </a:t>
            </a:r>
            <a:r>
              <a:rPr lang="en-US" dirty="0"/>
              <a:t>on line 22</a:t>
            </a:r>
          </a:p>
          <a:p>
            <a:pPr marL="0" indent="0">
              <a:buNone/>
            </a:pPr>
            <a:r>
              <a:rPr lang="en-US" dirty="0"/>
              <a:t>Change the value of ‘description’ on line 27 to ‘</a:t>
            </a:r>
            <a:r>
              <a:rPr lang="en-US" b="1" dirty="0"/>
              <a:t>description: </a:t>
            </a:r>
            <a:r>
              <a:rPr lang="en-US" b="1" dirty="0" err="1"/>
              <a:t>suggestion.description</a:t>
            </a:r>
            <a:r>
              <a:rPr lang="en-US" b="1" dirty="0"/>
              <a:t>’</a:t>
            </a:r>
          </a:p>
          <a:p>
            <a:pPr marL="0" indent="0">
              <a:buNone/>
            </a:pPr>
            <a:r>
              <a:rPr lang="en-US" dirty="0"/>
              <a:t>Add </a:t>
            </a:r>
            <a:r>
              <a:rPr lang="en-US" b="1" dirty="0"/>
              <a:t>‘photo: </a:t>
            </a:r>
            <a:r>
              <a:rPr lang="en-US" b="1" dirty="0" err="1"/>
              <a:t>suggestion.photo</a:t>
            </a:r>
            <a:r>
              <a:rPr lang="en-US" b="1" dirty="0"/>
              <a:t>’ </a:t>
            </a:r>
            <a:r>
              <a:rPr lang="en-US" dirty="0"/>
              <a:t>on line 28 before ‘})’</a:t>
            </a:r>
            <a:endParaRPr lang="en-US" b="1" dirty="0"/>
          </a:p>
          <a:p>
            <a:pPr marL="0" indent="0">
              <a:buNone/>
            </a:pPr>
            <a:endParaRPr lang="en-US" b="1" dirty="0"/>
          </a:p>
          <a:p>
            <a:pPr marL="0" indent="0">
              <a:buNone/>
            </a:pPr>
            <a:endParaRPr lang="en-US" dirty="0"/>
          </a:p>
          <a:p>
            <a:pPr marL="0" indent="0">
              <a:buNone/>
            </a:pPr>
            <a:endParaRPr lang="en-US" dirty="0"/>
          </a:p>
        </p:txBody>
      </p:sp>
      <p:sp>
        <p:nvSpPr>
          <p:cNvPr id="3" name="Title 2"/>
          <p:cNvSpPr>
            <a:spLocks noGrp="1"/>
          </p:cNvSpPr>
          <p:nvPr>
            <p:ph type="title"/>
          </p:nvPr>
        </p:nvSpPr>
        <p:spPr/>
        <p:txBody>
          <a:bodyPr/>
          <a:lstStyle/>
          <a:p>
            <a:r>
              <a:rPr lang="en-US" dirty="0">
                <a:solidFill>
                  <a:schemeClr val="accent6"/>
                </a:solidFill>
              </a:rPr>
              <a:t>Make the Suggestion and Display Results</a:t>
            </a:r>
          </a:p>
        </p:txBody>
      </p:sp>
    </p:spTree>
    <p:extLst>
      <p:ext uri="{BB962C8B-B14F-4D97-AF65-F5344CB8AC3E}">
        <p14:creationId xmlns:p14="http://schemas.microsoft.com/office/powerpoint/2010/main" val="1693721071"/>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40" y="1189176"/>
            <a:ext cx="12066165" cy="3804888"/>
          </a:xfrm>
        </p:spPr>
        <p:txBody>
          <a:bodyPr/>
          <a:lstStyle/>
          <a:p>
            <a:pPr marL="0" indent="0">
              <a:buNone/>
            </a:pPr>
            <a:r>
              <a:rPr lang="en-US" dirty="0"/>
              <a:t>Now when we enter a link to a photo and press submit, the results page should display an image from The Office based on the top emotion found in the photo!</a:t>
            </a:r>
          </a:p>
          <a:p>
            <a:pPr marL="0" indent="0">
              <a:buNone/>
            </a:pPr>
            <a:endParaRPr lang="en-US" b="1" dirty="0"/>
          </a:p>
          <a:p>
            <a:pPr marL="0" indent="0">
              <a:buNone/>
            </a:pPr>
            <a:endParaRPr lang="en-US" dirty="0"/>
          </a:p>
          <a:p>
            <a:pPr marL="0" indent="0">
              <a:buNone/>
            </a:pPr>
            <a:endParaRPr lang="en-US" dirty="0"/>
          </a:p>
        </p:txBody>
      </p:sp>
      <p:sp>
        <p:nvSpPr>
          <p:cNvPr id="3" name="Title 2"/>
          <p:cNvSpPr>
            <a:spLocks noGrp="1"/>
          </p:cNvSpPr>
          <p:nvPr>
            <p:ph type="title"/>
          </p:nvPr>
        </p:nvSpPr>
        <p:spPr/>
        <p:txBody>
          <a:bodyPr/>
          <a:lstStyle/>
          <a:p>
            <a:r>
              <a:rPr lang="en-US" dirty="0">
                <a:solidFill>
                  <a:schemeClr val="accent6"/>
                </a:solidFill>
              </a:rPr>
              <a:t>Verification</a:t>
            </a:r>
          </a:p>
        </p:txBody>
      </p:sp>
    </p:spTree>
    <p:extLst>
      <p:ext uri="{BB962C8B-B14F-4D97-AF65-F5344CB8AC3E}">
        <p14:creationId xmlns:p14="http://schemas.microsoft.com/office/powerpoint/2010/main" val="3083560325"/>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177"/>
            <a:ext cx="11653523" cy="2040174"/>
          </a:xfrm>
        </p:spPr>
        <p:txBody>
          <a:bodyPr/>
          <a:lstStyle/>
          <a:p>
            <a:pPr marL="0" indent="0">
              <a:buNone/>
            </a:pPr>
            <a:r>
              <a:rPr lang="en-US" dirty="0"/>
              <a:t>Change the images and descriptions for each emotion in </a:t>
            </a:r>
            <a:r>
              <a:rPr lang="en-US" dirty="0" err="1"/>
              <a:t>makeSuggestion</a:t>
            </a:r>
            <a:r>
              <a:rPr lang="en-US" dirty="0"/>
              <a:t>() </a:t>
            </a:r>
          </a:p>
          <a:p>
            <a:pPr marL="236546" lvl="1" indent="0">
              <a:buNone/>
            </a:pPr>
            <a:r>
              <a:rPr lang="en-US" sz="2500" dirty="0"/>
              <a:t>All static files are stored in the public/images folder so be sure to put your images here in order for them to be displayed</a:t>
            </a:r>
          </a:p>
        </p:txBody>
      </p:sp>
      <p:sp>
        <p:nvSpPr>
          <p:cNvPr id="3" name="Title 2"/>
          <p:cNvSpPr>
            <a:spLocks noGrp="1"/>
          </p:cNvSpPr>
          <p:nvPr>
            <p:ph type="title"/>
          </p:nvPr>
        </p:nvSpPr>
        <p:spPr/>
        <p:txBody>
          <a:bodyPr/>
          <a:lstStyle/>
          <a:p>
            <a:r>
              <a:rPr lang="en-US" dirty="0">
                <a:solidFill>
                  <a:schemeClr val="accent6"/>
                </a:solidFill>
              </a:rPr>
              <a:t>Customize your Site</a:t>
            </a:r>
          </a:p>
        </p:txBody>
      </p:sp>
    </p:spTree>
    <p:extLst>
      <p:ext uri="{BB962C8B-B14F-4D97-AF65-F5344CB8AC3E}">
        <p14:creationId xmlns:p14="http://schemas.microsoft.com/office/powerpoint/2010/main" val="3887983095"/>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177"/>
            <a:ext cx="11653523" cy="1997278"/>
          </a:xfrm>
        </p:spPr>
        <p:txBody>
          <a:bodyPr/>
          <a:lstStyle/>
          <a:p>
            <a:pPr marL="0" indent="0">
              <a:buNone/>
            </a:pPr>
            <a:r>
              <a:rPr lang="en-US" dirty="0"/>
              <a:t>Change the way you use the API</a:t>
            </a:r>
          </a:p>
          <a:p>
            <a:pPr marL="236546" lvl="1" indent="0">
              <a:buNone/>
            </a:pPr>
            <a:r>
              <a:rPr lang="en-US" sz="2500" dirty="0"/>
              <a:t>Doesn’t have to be based on the top emotion</a:t>
            </a:r>
          </a:p>
          <a:p>
            <a:pPr marL="236546" lvl="1" indent="0">
              <a:buNone/>
            </a:pPr>
            <a:r>
              <a:rPr lang="en-US" sz="2500" dirty="0"/>
              <a:t>Maybe you only care about the bottom emotion or a particular emotion’s score</a:t>
            </a:r>
          </a:p>
          <a:p>
            <a:pPr marL="236546" lvl="1" indent="0">
              <a:buNone/>
            </a:pPr>
            <a:r>
              <a:rPr lang="en-US" sz="2500" dirty="0"/>
              <a:t>Get creative!</a:t>
            </a:r>
          </a:p>
        </p:txBody>
      </p:sp>
      <p:sp>
        <p:nvSpPr>
          <p:cNvPr id="3" name="Title 2"/>
          <p:cNvSpPr>
            <a:spLocks noGrp="1"/>
          </p:cNvSpPr>
          <p:nvPr>
            <p:ph type="title"/>
          </p:nvPr>
        </p:nvSpPr>
        <p:spPr/>
        <p:txBody>
          <a:bodyPr/>
          <a:lstStyle/>
          <a:p>
            <a:r>
              <a:rPr lang="en-US" dirty="0">
                <a:solidFill>
                  <a:schemeClr val="accent6"/>
                </a:solidFill>
              </a:rPr>
              <a:t>Customize your Site</a:t>
            </a:r>
          </a:p>
        </p:txBody>
      </p:sp>
    </p:spTree>
    <p:extLst>
      <p:ext uri="{BB962C8B-B14F-4D97-AF65-F5344CB8AC3E}">
        <p14:creationId xmlns:p14="http://schemas.microsoft.com/office/powerpoint/2010/main" val="330051650"/>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Cognitive Services</a:t>
            </a:r>
          </a:p>
        </p:txBody>
      </p:sp>
      <p:sp>
        <p:nvSpPr>
          <p:cNvPr id="15" name="Rectangle 14"/>
          <p:cNvSpPr>
            <a:spLocks/>
          </p:cNvSpPr>
          <p:nvPr/>
        </p:nvSpPr>
        <p:spPr bwMode="auto">
          <a:xfrm>
            <a:off x="7896753" y="1237280"/>
            <a:ext cx="3909563" cy="780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470" tIns="43734" rIns="87470" bIns="43734" numCol="1" spcCol="0" rtlCol="0" fromWordArt="0" anchor="ctr" anchorCtr="0" forceAA="0" compatLnSpc="1">
            <a:prstTxWarp prst="textNoShape">
              <a:avLst/>
            </a:prstTxWarp>
            <a:noAutofit/>
          </a:bodyPr>
          <a:lstStyle/>
          <a:p>
            <a:pPr algn="r" defTabSz="891460">
              <a:defRPr/>
            </a:pPr>
            <a:endParaRPr lang="en-US" sz="1730" b="1" kern="0">
              <a:solidFill>
                <a:srgbClr val="FFB900"/>
              </a:solidFill>
              <a:latin typeface="Segoe UI"/>
            </a:endParaRPr>
          </a:p>
        </p:txBody>
      </p:sp>
      <p:sp>
        <p:nvSpPr>
          <p:cNvPr id="16" name="Rectangle 15"/>
          <p:cNvSpPr>
            <a:spLocks/>
          </p:cNvSpPr>
          <p:nvPr/>
        </p:nvSpPr>
        <p:spPr bwMode="auto">
          <a:xfrm>
            <a:off x="7896753" y="1237280"/>
            <a:ext cx="3909563" cy="780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470" tIns="43734" rIns="87470" bIns="43734" numCol="1" spcCol="0" rtlCol="0" fromWordArt="0" anchor="ctr" anchorCtr="0" forceAA="0" compatLnSpc="1">
            <a:prstTxWarp prst="textNoShape">
              <a:avLst/>
            </a:prstTxWarp>
            <a:noAutofit/>
          </a:bodyPr>
          <a:lstStyle/>
          <a:p>
            <a:pPr algn="r" defTabSz="891460">
              <a:defRPr/>
            </a:pPr>
            <a:endParaRPr lang="en-US" sz="1730" b="1" kern="0">
              <a:solidFill>
                <a:srgbClr val="FFB900"/>
              </a:solidFill>
              <a:latin typeface="Segoe UI"/>
            </a:endParaRPr>
          </a:p>
        </p:txBody>
      </p:sp>
      <p:grpSp>
        <p:nvGrpSpPr>
          <p:cNvPr id="7" name="Group 6"/>
          <p:cNvGrpSpPr/>
          <p:nvPr/>
        </p:nvGrpSpPr>
        <p:grpSpPr>
          <a:xfrm>
            <a:off x="404580" y="3619998"/>
            <a:ext cx="2098974" cy="627407"/>
            <a:chOff x="6827777" y="4411662"/>
            <a:chExt cx="2459932" cy="533400"/>
          </a:xfrm>
          <a:solidFill>
            <a:schemeClr val="bg1">
              <a:lumMod val="85000"/>
            </a:schemeClr>
          </a:solidFill>
        </p:grpSpPr>
        <p:sp>
          <p:nvSpPr>
            <p:cNvPr id="10" name="Flowchart: Process 8"/>
            <p:cNvSpPr/>
            <p:nvPr/>
          </p:nvSpPr>
          <p:spPr bwMode="auto">
            <a:xfrm>
              <a:off x="6827777" y="4411662"/>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54" tIns="87854" rIns="32949" bIns="32949" rtlCol="0" anchor="b" anchorCtr="0"/>
            <a:lstStyle/>
            <a:p>
              <a:pPr algn="ctr" defTabSz="895687">
                <a:defRPr/>
              </a:pPr>
              <a:endParaRPr lang="en-US" sz="1765" kern="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9" name="Rectangle 8"/>
            <p:cNvSpPr/>
            <p:nvPr/>
          </p:nvSpPr>
          <p:spPr>
            <a:xfrm>
              <a:off x="6996044" y="4520801"/>
              <a:ext cx="2121554" cy="329012"/>
            </a:xfrm>
            <a:prstGeom prst="rect">
              <a:avLst/>
            </a:prstGeom>
            <a:grpFill/>
            <a:ln w="9525" cap="flat" cmpd="sng" algn="ctr">
              <a:noFill/>
              <a:prstDash val="solid"/>
            </a:ln>
            <a:effectLst/>
          </p:spPr>
          <p:txBody>
            <a:bodyPr lIns="116954" tIns="58475" rIns="116954" bIns="58475" rtlCol="0" anchor="ctr"/>
            <a:lstStyle/>
            <a:p>
              <a:pPr defTabSz="878390">
                <a:defRPr/>
              </a:pPr>
              <a:r>
                <a:rPr lang="en-US" sz="1765" kern="0" dirty="0">
                  <a:gradFill>
                    <a:gsLst>
                      <a:gs pos="0">
                        <a:srgbClr val="404040"/>
                      </a:gs>
                      <a:gs pos="100000">
                        <a:srgbClr val="404040"/>
                      </a:gs>
                    </a:gsLst>
                    <a:lin ang="5400000" scaled="0"/>
                  </a:gradFill>
                  <a:latin typeface="Segoe UI Light"/>
                </a:rPr>
                <a:t>Emotion</a:t>
              </a:r>
            </a:p>
          </p:txBody>
        </p:sp>
      </p:grpSp>
      <p:grpSp>
        <p:nvGrpSpPr>
          <p:cNvPr id="12" name="Group 11"/>
          <p:cNvGrpSpPr/>
          <p:nvPr/>
        </p:nvGrpSpPr>
        <p:grpSpPr>
          <a:xfrm>
            <a:off x="2633141" y="3619998"/>
            <a:ext cx="2195928" cy="627407"/>
            <a:chOff x="9701909" y="5021262"/>
            <a:chExt cx="2459932" cy="533400"/>
          </a:xfrm>
          <a:solidFill>
            <a:schemeClr val="bg1">
              <a:lumMod val="85000"/>
            </a:schemeClr>
          </a:solidFill>
        </p:grpSpPr>
        <p:sp>
          <p:nvSpPr>
            <p:cNvPr id="17" name="Flowchart: Process 8"/>
            <p:cNvSpPr/>
            <p:nvPr/>
          </p:nvSpPr>
          <p:spPr bwMode="auto">
            <a:xfrm>
              <a:off x="9701909" y="5021262"/>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54" tIns="87854" rIns="32949" bIns="32949" rtlCol="0" anchor="b" anchorCtr="0"/>
            <a:lstStyle/>
            <a:p>
              <a:pPr algn="ctr" defTabSz="895687">
                <a:defRPr/>
              </a:pPr>
              <a:endParaRPr lang="en-US" sz="1765" kern="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14" name="Rectangle 13"/>
            <p:cNvSpPr/>
            <p:nvPr/>
          </p:nvSpPr>
          <p:spPr>
            <a:xfrm>
              <a:off x="9888747" y="5125889"/>
              <a:ext cx="2273093" cy="324146"/>
            </a:xfrm>
            <a:prstGeom prst="rect">
              <a:avLst/>
            </a:prstGeom>
            <a:grpFill/>
            <a:ln w="9525" cap="flat" cmpd="sng" algn="ctr">
              <a:noFill/>
              <a:prstDash val="solid"/>
            </a:ln>
            <a:effectLst/>
          </p:spPr>
          <p:txBody>
            <a:bodyPr lIns="116954" tIns="58475" rIns="116954" bIns="58475" rtlCol="0" anchor="ctr"/>
            <a:lstStyle/>
            <a:p>
              <a:pPr defTabSz="878390">
                <a:defRPr/>
              </a:pPr>
              <a:r>
                <a:rPr lang="en-US" sz="1765" kern="0" dirty="0">
                  <a:gradFill>
                    <a:gsLst>
                      <a:gs pos="0">
                        <a:srgbClr val="404040"/>
                      </a:gs>
                      <a:gs pos="100000">
                        <a:srgbClr val="404040"/>
                      </a:gs>
                    </a:gsLst>
                    <a:lin ang="5400000" scaled="0"/>
                  </a:gradFill>
                  <a:latin typeface="Segoe UI Light"/>
                </a:rPr>
                <a:t>Speaker Recognition</a:t>
              </a:r>
            </a:p>
          </p:txBody>
        </p:sp>
      </p:grpSp>
      <p:grpSp>
        <p:nvGrpSpPr>
          <p:cNvPr id="19" name="Group 18"/>
          <p:cNvGrpSpPr/>
          <p:nvPr/>
        </p:nvGrpSpPr>
        <p:grpSpPr>
          <a:xfrm>
            <a:off x="2633140" y="4333359"/>
            <a:ext cx="2195928" cy="627407"/>
            <a:chOff x="9701909" y="5630862"/>
            <a:chExt cx="2459932" cy="533400"/>
          </a:xfrm>
          <a:solidFill>
            <a:schemeClr val="bg1">
              <a:lumMod val="85000"/>
            </a:schemeClr>
          </a:solidFill>
        </p:grpSpPr>
        <p:sp>
          <p:nvSpPr>
            <p:cNvPr id="22" name="Flowchart: Process 8"/>
            <p:cNvSpPr/>
            <p:nvPr/>
          </p:nvSpPr>
          <p:spPr bwMode="auto">
            <a:xfrm>
              <a:off x="9701909" y="5630862"/>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54" tIns="87854" rIns="32949" bIns="32949" rtlCol="0" anchor="b" anchorCtr="0"/>
            <a:lstStyle/>
            <a:p>
              <a:pPr algn="ctr" defTabSz="895687">
                <a:defRPr/>
              </a:pPr>
              <a:endParaRPr lang="en-US" sz="1765" kern="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21" name="Rectangle 20"/>
            <p:cNvSpPr/>
            <p:nvPr/>
          </p:nvSpPr>
          <p:spPr>
            <a:xfrm>
              <a:off x="9838466" y="5631889"/>
              <a:ext cx="2162814" cy="530950"/>
            </a:xfrm>
            <a:prstGeom prst="rect">
              <a:avLst/>
            </a:prstGeom>
            <a:grpFill/>
            <a:ln w="9525" cap="flat" cmpd="sng" algn="ctr">
              <a:noFill/>
              <a:prstDash val="solid"/>
            </a:ln>
            <a:effectLst/>
          </p:spPr>
          <p:txBody>
            <a:bodyPr lIns="116954" tIns="58475" rIns="116954" bIns="58475" rtlCol="0" anchor="ctr"/>
            <a:lstStyle/>
            <a:p>
              <a:pPr defTabSz="878390">
                <a:defRPr/>
              </a:pPr>
              <a:r>
                <a:rPr lang="en-US" sz="1765" kern="0" dirty="0">
                  <a:gradFill>
                    <a:gsLst>
                      <a:gs pos="0">
                        <a:srgbClr val="404040"/>
                      </a:gs>
                      <a:gs pos="100000">
                        <a:srgbClr val="404040"/>
                      </a:gs>
                    </a:gsLst>
                    <a:lin ang="5400000" scaled="0"/>
                  </a:gradFill>
                  <a:latin typeface="Segoe UI Light"/>
                </a:rPr>
                <a:t>Speech</a:t>
              </a:r>
            </a:p>
          </p:txBody>
        </p:sp>
      </p:grpSp>
      <p:grpSp>
        <p:nvGrpSpPr>
          <p:cNvPr id="24" name="Group 23"/>
          <p:cNvGrpSpPr/>
          <p:nvPr/>
        </p:nvGrpSpPr>
        <p:grpSpPr>
          <a:xfrm>
            <a:off x="2628434" y="2906637"/>
            <a:ext cx="2199076" cy="627404"/>
            <a:chOff x="9701907" y="3192460"/>
            <a:chExt cx="2459932" cy="533400"/>
          </a:xfrm>
          <a:solidFill>
            <a:schemeClr val="bg1">
              <a:lumMod val="85000"/>
            </a:schemeClr>
          </a:solidFill>
        </p:grpSpPr>
        <p:sp>
          <p:nvSpPr>
            <p:cNvPr id="27" name="Flowchart: Process 8"/>
            <p:cNvSpPr/>
            <p:nvPr/>
          </p:nvSpPr>
          <p:spPr bwMode="auto">
            <a:xfrm>
              <a:off x="9701907" y="3192460"/>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54" tIns="87854" rIns="32949" bIns="32949" rtlCol="0" anchor="b" anchorCtr="0"/>
            <a:lstStyle/>
            <a:p>
              <a:pPr algn="ctr" defTabSz="895687">
                <a:defRPr/>
              </a:pPr>
              <a:endParaRPr lang="en-US" sz="1765" kern="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26" name="Rectangle 25"/>
            <p:cNvSpPr/>
            <p:nvPr/>
          </p:nvSpPr>
          <p:spPr>
            <a:xfrm>
              <a:off x="9836450" y="3268662"/>
              <a:ext cx="2321868" cy="388654"/>
            </a:xfrm>
            <a:prstGeom prst="rect">
              <a:avLst/>
            </a:prstGeom>
            <a:grpFill/>
            <a:ln w="9525" cap="flat" cmpd="sng" algn="ctr">
              <a:noFill/>
              <a:prstDash val="solid"/>
            </a:ln>
            <a:effectLst/>
          </p:spPr>
          <p:txBody>
            <a:bodyPr lIns="116954" tIns="58475" rIns="116954" bIns="58475" rtlCol="0" anchor="ctr"/>
            <a:lstStyle/>
            <a:p>
              <a:pPr defTabSz="878390">
                <a:defRPr/>
              </a:pPr>
              <a:r>
                <a:rPr lang="en-US" sz="1765" kern="0" dirty="0">
                  <a:gradFill>
                    <a:gsLst>
                      <a:gs pos="0">
                        <a:srgbClr val="404040"/>
                      </a:gs>
                      <a:gs pos="100000">
                        <a:srgbClr val="404040"/>
                      </a:gs>
                    </a:gsLst>
                    <a:lin ang="5400000" scaled="0"/>
                  </a:gradFill>
                  <a:latin typeface="Segoe UI Light"/>
                </a:rPr>
                <a:t>Custom Recognition</a:t>
              </a:r>
            </a:p>
          </p:txBody>
        </p:sp>
      </p:grpSp>
      <p:grpSp>
        <p:nvGrpSpPr>
          <p:cNvPr id="29" name="Group 28"/>
          <p:cNvGrpSpPr/>
          <p:nvPr/>
        </p:nvGrpSpPr>
        <p:grpSpPr>
          <a:xfrm>
            <a:off x="404580" y="2906636"/>
            <a:ext cx="2099966" cy="627407"/>
            <a:chOff x="6827776" y="3192468"/>
            <a:chExt cx="2459933" cy="533401"/>
          </a:xfrm>
          <a:solidFill>
            <a:schemeClr val="bg1">
              <a:lumMod val="85000"/>
            </a:schemeClr>
          </a:solidFill>
        </p:grpSpPr>
        <p:sp>
          <p:nvSpPr>
            <p:cNvPr id="32" name="Flowchart: Process 8"/>
            <p:cNvSpPr/>
            <p:nvPr/>
          </p:nvSpPr>
          <p:spPr bwMode="auto">
            <a:xfrm>
              <a:off x="6827776" y="3192468"/>
              <a:ext cx="2459933" cy="53340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54" tIns="87854" rIns="32949" bIns="32949" rtlCol="0" anchor="b" anchorCtr="0"/>
            <a:lstStyle/>
            <a:p>
              <a:pPr algn="ctr" defTabSz="895687">
                <a:defRPr/>
              </a:pPr>
              <a:endParaRPr lang="en-US" sz="1765" kern="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31" name="Rectangle 30"/>
            <p:cNvSpPr/>
            <p:nvPr/>
          </p:nvSpPr>
          <p:spPr>
            <a:xfrm>
              <a:off x="6986793" y="3268665"/>
              <a:ext cx="2130806" cy="388654"/>
            </a:xfrm>
            <a:prstGeom prst="rect">
              <a:avLst/>
            </a:prstGeom>
            <a:grpFill/>
            <a:ln w="9525" cap="flat" cmpd="sng" algn="ctr">
              <a:noFill/>
              <a:prstDash val="solid"/>
            </a:ln>
            <a:effectLst/>
          </p:spPr>
          <p:txBody>
            <a:bodyPr lIns="116954" tIns="58475" rIns="116954" bIns="58475" rtlCol="0" anchor="ctr"/>
            <a:lstStyle/>
            <a:p>
              <a:pPr defTabSz="878390">
                <a:defRPr/>
              </a:pPr>
              <a:r>
                <a:rPr lang="en-US" sz="1765" kern="0" dirty="0">
                  <a:gradFill>
                    <a:gsLst>
                      <a:gs pos="0">
                        <a:srgbClr val="404040"/>
                      </a:gs>
                      <a:gs pos="100000">
                        <a:srgbClr val="404040"/>
                      </a:gs>
                    </a:gsLst>
                    <a:lin ang="5400000" scaled="0"/>
                  </a:gradFill>
                  <a:latin typeface="Segoe UI Light"/>
                </a:rPr>
                <a:t>Computer Vision</a:t>
              </a:r>
            </a:p>
          </p:txBody>
        </p:sp>
      </p:grpSp>
      <p:grpSp>
        <p:nvGrpSpPr>
          <p:cNvPr id="34" name="Group 33"/>
          <p:cNvGrpSpPr/>
          <p:nvPr/>
        </p:nvGrpSpPr>
        <p:grpSpPr>
          <a:xfrm>
            <a:off x="404580" y="4333359"/>
            <a:ext cx="2101318" cy="627407"/>
            <a:chOff x="6827777" y="3802062"/>
            <a:chExt cx="2459932" cy="533400"/>
          </a:xfrm>
          <a:solidFill>
            <a:schemeClr val="bg1">
              <a:lumMod val="85000"/>
            </a:schemeClr>
          </a:solidFill>
        </p:grpSpPr>
        <p:sp>
          <p:nvSpPr>
            <p:cNvPr id="37" name="Flowchart: Process 8"/>
            <p:cNvSpPr/>
            <p:nvPr/>
          </p:nvSpPr>
          <p:spPr bwMode="auto">
            <a:xfrm>
              <a:off x="6827777" y="3802062"/>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54" tIns="87854" rIns="32949" bIns="32949" rtlCol="0" anchor="b" anchorCtr="0"/>
            <a:lstStyle/>
            <a:p>
              <a:pPr algn="ctr" defTabSz="895687">
                <a:defRPr/>
              </a:pPr>
              <a:endParaRPr lang="en-US" sz="1765" kern="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36" name="Rectangle 35"/>
            <p:cNvSpPr/>
            <p:nvPr/>
          </p:nvSpPr>
          <p:spPr>
            <a:xfrm>
              <a:off x="7014491" y="3892910"/>
              <a:ext cx="2103108" cy="388654"/>
            </a:xfrm>
            <a:prstGeom prst="rect">
              <a:avLst/>
            </a:prstGeom>
            <a:grpFill/>
            <a:ln w="9525" cap="flat" cmpd="sng" algn="ctr">
              <a:noFill/>
              <a:prstDash val="solid"/>
            </a:ln>
            <a:effectLst/>
          </p:spPr>
          <p:txBody>
            <a:bodyPr lIns="116954" tIns="58475" rIns="116954" bIns="58475" rtlCol="0" anchor="ctr"/>
            <a:lstStyle/>
            <a:p>
              <a:pPr defTabSz="878390">
                <a:defRPr/>
              </a:pPr>
              <a:r>
                <a:rPr lang="en-US" sz="1765" kern="0" dirty="0">
                  <a:gradFill>
                    <a:gsLst>
                      <a:gs pos="0">
                        <a:srgbClr val="404040"/>
                      </a:gs>
                      <a:gs pos="100000">
                        <a:srgbClr val="404040"/>
                      </a:gs>
                    </a:gsLst>
                    <a:lin ang="5400000" scaled="0"/>
                  </a:gradFill>
                  <a:latin typeface="Segoe UI Light"/>
                </a:rPr>
                <a:t>Face</a:t>
              </a:r>
            </a:p>
          </p:txBody>
        </p:sp>
      </p:grpSp>
      <p:grpSp>
        <p:nvGrpSpPr>
          <p:cNvPr id="39" name="Group 38"/>
          <p:cNvGrpSpPr/>
          <p:nvPr/>
        </p:nvGrpSpPr>
        <p:grpSpPr>
          <a:xfrm>
            <a:off x="404580" y="5046721"/>
            <a:ext cx="2098975" cy="627407"/>
            <a:chOff x="6827777" y="3802062"/>
            <a:chExt cx="2459932" cy="533400"/>
          </a:xfrm>
          <a:solidFill>
            <a:schemeClr val="bg1">
              <a:lumMod val="85000"/>
            </a:schemeClr>
          </a:solidFill>
        </p:grpSpPr>
        <p:sp>
          <p:nvSpPr>
            <p:cNvPr id="42" name="Flowchart: Process 8"/>
            <p:cNvSpPr/>
            <p:nvPr/>
          </p:nvSpPr>
          <p:spPr bwMode="auto">
            <a:xfrm>
              <a:off x="6827777" y="3802062"/>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54" tIns="87854" rIns="32949" bIns="32949" rtlCol="0" anchor="b" anchorCtr="0"/>
            <a:lstStyle/>
            <a:p>
              <a:pPr algn="ctr" defTabSz="895687">
                <a:defRPr/>
              </a:pPr>
              <a:endParaRPr lang="en-US" sz="1765" kern="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41" name="Rectangle 40"/>
            <p:cNvSpPr/>
            <p:nvPr/>
          </p:nvSpPr>
          <p:spPr>
            <a:xfrm>
              <a:off x="6994719" y="3892910"/>
              <a:ext cx="2122880" cy="388654"/>
            </a:xfrm>
            <a:prstGeom prst="rect">
              <a:avLst/>
            </a:prstGeom>
            <a:grpFill/>
            <a:ln w="9525" cap="flat" cmpd="sng" algn="ctr">
              <a:noFill/>
              <a:prstDash val="solid"/>
            </a:ln>
            <a:effectLst/>
          </p:spPr>
          <p:txBody>
            <a:bodyPr lIns="116954" tIns="58475" rIns="116954" bIns="58475" rtlCol="0" anchor="ctr"/>
            <a:lstStyle/>
            <a:p>
              <a:pPr defTabSz="878390">
                <a:defRPr/>
              </a:pPr>
              <a:r>
                <a:rPr lang="en-US" sz="1765" kern="0" dirty="0">
                  <a:gradFill>
                    <a:gsLst>
                      <a:gs pos="0">
                        <a:srgbClr val="404040"/>
                      </a:gs>
                      <a:gs pos="100000">
                        <a:srgbClr val="404040"/>
                      </a:gs>
                    </a:gsLst>
                    <a:lin ang="5400000" scaled="0"/>
                  </a:gradFill>
                  <a:latin typeface="Segoe UI Light"/>
                </a:rPr>
                <a:t>Video</a:t>
              </a:r>
            </a:p>
          </p:txBody>
        </p:sp>
      </p:grpSp>
      <p:pic>
        <p:nvPicPr>
          <p:cNvPr id="44" name="Picture 4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433493" y="2322749"/>
            <a:ext cx="296411" cy="359581"/>
          </a:xfrm>
          <a:prstGeom prst="rect">
            <a:avLst/>
          </a:prstGeom>
        </p:spPr>
      </p:pic>
      <p:sp>
        <p:nvSpPr>
          <p:cNvPr id="45" name="Right Bracket 44"/>
          <p:cNvSpPr/>
          <p:nvPr/>
        </p:nvSpPr>
        <p:spPr>
          <a:xfrm rot="16200000">
            <a:off x="5998423" y="-3779137"/>
            <a:ext cx="201939" cy="11660304"/>
          </a:xfrm>
          <a:prstGeom prst="rightBracket">
            <a:avLst>
              <a:gd name="adj" fmla="val 78933"/>
            </a:avLst>
          </a:prstGeom>
          <a:ln w="28575"/>
        </p:spPr>
        <p:style>
          <a:lnRef idx="1">
            <a:schemeClr val="dk1"/>
          </a:lnRef>
          <a:fillRef idx="0">
            <a:schemeClr val="dk1"/>
          </a:fillRef>
          <a:effectRef idx="0">
            <a:schemeClr val="dk1"/>
          </a:effectRef>
          <a:fontRef idx="minor">
            <a:schemeClr val="tx1"/>
          </a:fontRef>
        </p:style>
        <p:txBody>
          <a:bodyPr rtlCol="0" anchor="ctr"/>
          <a:lstStyle/>
          <a:p>
            <a:pPr algn="ctr" defTabSz="914049">
              <a:defRPr/>
            </a:pPr>
            <a:endParaRPr lang="en-US" kern="0">
              <a:solidFill>
                <a:prstClr val="black"/>
              </a:solidFill>
              <a:latin typeface="Segoe UI"/>
            </a:endParaRPr>
          </a:p>
        </p:txBody>
      </p:sp>
      <p:sp>
        <p:nvSpPr>
          <p:cNvPr id="46" name="Rectangle 45"/>
          <p:cNvSpPr/>
          <p:nvPr/>
        </p:nvSpPr>
        <p:spPr>
          <a:xfrm>
            <a:off x="269241" y="1302646"/>
            <a:ext cx="11655840" cy="557611"/>
          </a:xfrm>
          <a:prstGeom prst="rect">
            <a:avLst/>
          </a:prstGeom>
          <a:solidFill>
            <a:srgbClr val="009580"/>
          </a:solidFill>
          <a:ln w="25400" cap="flat" cmpd="sng" algn="ctr">
            <a:noFill/>
            <a:prstDash val="solid"/>
          </a:ln>
          <a:effectLst/>
        </p:spPr>
        <p:txBody>
          <a:bodyPr lIns="116970" tIns="58484" rIns="116970" bIns="58484"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878559">
              <a:defRPr/>
            </a:pPr>
            <a:r>
              <a:rPr lang="en-US" sz="3333" b="1" kern="0" dirty="0">
                <a:solidFill>
                  <a:schemeClr val="bg1"/>
                </a:solidFill>
                <a:latin typeface="Segoe UI Light"/>
              </a:rPr>
              <a:t>microsoft.com/cognitive</a:t>
            </a:r>
          </a:p>
        </p:txBody>
      </p:sp>
      <p:grpSp>
        <p:nvGrpSpPr>
          <p:cNvPr id="48" name="Group 47"/>
          <p:cNvGrpSpPr/>
          <p:nvPr/>
        </p:nvGrpSpPr>
        <p:grpSpPr>
          <a:xfrm>
            <a:off x="9616294" y="2169084"/>
            <a:ext cx="2178717" cy="627408"/>
            <a:chOff x="803519" y="1881281"/>
            <a:chExt cx="2222721" cy="640080"/>
          </a:xfrm>
        </p:grpSpPr>
        <p:sp>
          <p:nvSpPr>
            <p:cNvPr id="50" name="Rectangle 49"/>
            <p:cNvSpPr/>
            <p:nvPr/>
          </p:nvSpPr>
          <p:spPr>
            <a:xfrm>
              <a:off x="803519" y="1881281"/>
              <a:ext cx="2222721" cy="640080"/>
            </a:xfrm>
            <a:prstGeom prst="rect">
              <a:avLst/>
            </a:prstGeom>
            <a:solidFill>
              <a:srgbClr val="009580"/>
            </a:solidFill>
            <a:ln w="9525" cap="flat" cmpd="sng" algn="ctr">
              <a:noFill/>
              <a:prstDash val="solid"/>
            </a:ln>
            <a:effectLst/>
          </p:spPr>
          <p:txBody>
            <a:bodyPr lIns="116954" tIns="58475" rIns="116954" bIns="58475"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78390">
                <a:defRPr/>
              </a:pPr>
              <a:endParaRPr lang="en-US" sz="1765" kern="0" dirty="0">
                <a:gradFill>
                  <a:gsLst>
                    <a:gs pos="0">
                      <a:srgbClr val="FFFFFF"/>
                    </a:gs>
                    <a:gs pos="100000">
                      <a:srgbClr val="FFFFFF"/>
                    </a:gs>
                  </a:gsLst>
                  <a:lin ang="5400000" scaled="0"/>
                </a:gradFill>
                <a:latin typeface="Segoe UI Light"/>
              </a:endParaRPr>
            </a:p>
          </p:txBody>
        </p:sp>
        <p:sp>
          <p:nvSpPr>
            <p:cNvPr id="51" name="TextBox 50"/>
            <p:cNvSpPr txBox="1"/>
            <p:nvPr/>
          </p:nvSpPr>
          <p:spPr>
            <a:xfrm>
              <a:off x="1202293" y="1886159"/>
              <a:ext cx="1402359" cy="627912"/>
            </a:xfrm>
            <a:prstGeom prst="rect">
              <a:avLst/>
            </a:prstGeom>
            <a:solidFill>
              <a:srgbClr val="009580"/>
            </a:solidFill>
            <a:ln>
              <a:noFill/>
            </a:ln>
          </p:spPr>
          <p:txBody>
            <a:bodyPr wrap="square" lIns="179259" tIns="143407" rIns="179259" bIns="143407" rtlCol="0" anchor="ctr">
              <a:spAutoFit/>
            </a:bodyPr>
            <a:lstStyle/>
            <a:p>
              <a:pPr defTabSz="896386">
                <a:lnSpc>
                  <a:spcPct val="90000"/>
                </a:lnSpc>
                <a:spcAft>
                  <a:spcPts val="588"/>
                </a:spcAft>
                <a:defRPr/>
              </a:pPr>
              <a:r>
                <a:rPr lang="en-US" sz="2353" kern="0" dirty="0">
                  <a:gradFill>
                    <a:gsLst>
                      <a:gs pos="2917">
                        <a:srgbClr val="FFFFFF"/>
                      </a:gs>
                      <a:gs pos="30000">
                        <a:srgbClr val="FFFFFF"/>
                      </a:gs>
                    </a:gsLst>
                    <a:lin ang="5400000" scaled="0"/>
                  </a:gradFill>
                  <a:latin typeface="Segoe UI Light"/>
                </a:rPr>
                <a:t>Search</a:t>
              </a:r>
            </a:p>
          </p:txBody>
        </p:sp>
      </p:grpSp>
      <p:grpSp>
        <p:nvGrpSpPr>
          <p:cNvPr id="54" name="Group 53"/>
          <p:cNvGrpSpPr/>
          <p:nvPr/>
        </p:nvGrpSpPr>
        <p:grpSpPr>
          <a:xfrm>
            <a:off x="2620204" y="2169084"/>
            <a:ext cx="2215536" cy="627408"/>
            <a:chOff x="803519" y="1881281"/>
            <a:chExt cx="2227717" cy="640080"/>
          </a:xfrm>
        </p:grpSpPr>
        <p:sp>
          <p:nvSpPr>
            <p:cNvPr id="57" name="Rectangle 56"/>
            <p:cNvSpPr/>
            <p:nvPr/>
          </p:nvSpPr>
          <p:spPr>
            <a:xfrm>
              <a:off x="803519" y="1881281"/>
              <a:ext cx="2227717" cy="640080"/>
            </a:xfrm>
            <a:prstGeom prst="rect">
              <a:avLst/>
            </a:prstGeom>
            <a:solidFill>
              <a:srgbClr val="009580"/>
            </a:solidFill>
            <a:ln w="9525" cap="flat" cmpd="sng" algn="ctr">
              <a:noFill/>
              <a:prstDash val="solid"/>
            </a:ln>
            <a:effectLst/>
          </p:spPr>
          <p:txBody>
            <a:bodyPr lIns="116954" tIns="58475" rIns="116954" bIns="58475"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78390">
                <a:defRPr/>
              </a:pPr>
              <a:endParaRPr lang="en-US" sz="1765" kern="0" dirty="0">
                <a:gradFill>
                  <a:gsLst>
                    <a:gs pos="0">
                      <a:srgbClr val="FFFFFF"/>
                    </a:gs>
                    <a:gs pos="100000">
                      <a:srgbClr val="FFFFFF"/>
                    </a:gs>
                  </a:gsLst>
                  <a:lin ang="5400000" scaled="0"/>
                </a:gradFill>
                <a:latin typeface="Segoe UI Light"/>
              </a:endParaRPr>
            </a:p>
          </p:txBody>
        </p:sp>
        <p:sp>
          <p:nvSpPr>
            <p:cNvPr id="58" name="TextBox 57"/>
            <p:cNvSpPr txBox="1"/>
            <p:nvPr/>
          </p:nvSpPr>
          <p:spPr>
            <a:xfrm>
              <a:off x="1213136" y="1886159"/>
              <a:ext cx="1533417" cy="627912"/>
            </a:xfrm>
            <a:prstGeom prst="rect">
              <a:avLst/>
            </a:prstGeom>
            <a:solidFill>
              <a:srgbClr val="009580"/>
            </a:solidFill>
            <a:ln>
              <a:noFill/>
            </a:ln>
          </p:spPr>
          <p:txBody>
            <a:bodyPr wrap="square" lIns="179259" tIns="143407" rIns="179259" bIns="143407" rtlCol="0" anchor="ctr">
              <a:spAutoFit/>
            </a:bodyPr>
            <a:lstStyle/>
            <a:p>
              <a:pPr defTabSz="896386">
                <a:lnSpc>
                  <a:spcPct val="90000"/>
                </a:lnSpc>
                <a:spcAft>
                  <a:spcPts val="588"/>
                </a:spcAft>
                <a:defRPr/>
              </a:pPr>
              <a:r>
                <a:rPr lang="en-US" sz="2353" kern="0" dirty="0">
                  <a:gradFill>
                    <a:gsLst>
                      <a:gs pos="2917">
                        <a:srgbClr val="FFFFFF"/>
                      </a:gs>
                      <a:gs pos="30000">
                        <a:srgbClr val="FFFFFF"/>
                      </a:gs>
                    </a:gsLst>
                    <a:lin ang="5400000" scaled="0"/>
                  </a:gradFill>
                  <a:latin typeface="Segoe UI Light"/>
                </a:rPr>
                <a:t>Speech</a:t>
              </a:r>
            </a:p>
          </p:txBody>
        </p:sp>
      </p:grpSp>
      <p:grpSp>
        <p:nvGrpSpPr>
          <p:cNvPr id="61" name="Group 60"/>
          <p:cNvGrpSpPr/>
          <p:nvPr/>
        </p:nvGrpSpPr>
        <p:grpSpPr>
          <a:xfrm>
            <a:off x="4945246" y="2166700"/>
            <a:ext cx="2185876" cy="633126"/>
            <a:chOff x="803519" y="1868158"/>
            <a:chExt cx="2230024" cy="645913"/>
          </a:xfrm>
        </p:grpSpPr>
        <p:sp>
          <p:nvSpPr>
            <p:cNvPr id="63" name="Rectangle 62"/>
            <p:cNvSpPr/>
            <p:nvPr/>
          </p:nvSpPr>
          <p:spPr>
            <a:xfrm>
              <a:off x="803519" y="1868158"/>
              <a:ext cx="2230024" cy="640080"/>
            </a:xfrm>
            <a:prstGeom prst="rect">
              <a:avLst/>
            </a:prstGeom>
            <a:solidFill>
              <a:srgbClr val="009580"/>
            </a:solidFill>
            <a:ln w="9525" cap="flat" cmpd="sng" algn="ctr">
              <a:noFill/>
              <a:prstDash val="solid"/>
            </a:ln>
            <a:effectLst/>
          </p:spPr>
          <p:txBody>
            <a:bodyPr lIns="116954" tIns="58475" rIns="116954" bIns="58475"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78390">
                <a:defRPr/>
              </a:pPr>
              <a:endParaRPr lang="en-US" sz="1765" kern="0" dirty="0">
                <a:gradFill>
                  <a:gsLst>
                    <a:gs pos="0">
                      <a:srgbClr val="FFFFFF"/>
                    </a:gs>
                    <a:gs pos="100000">
                      <a:srgbClr val="FFFFFF"/>
                    </a:gs>
                  </a:gsLst>
                  <a:lin ang="5400000" scaled="0"/>
                </a:gradFill>
                <a:latin typeface="Segoe UI Light"/>
              </a:endParaRPr>
            </a:p>
          </p:txBody>
        </p:sp>
        <p:sp>
          <p:nvSpPr>
            <p:cNvPr id="64" name="TextBox 63"/>
            <p:cNvSpPr txBox="1"/>
            <p:nvPr/>
          </p:nvSpPr>
          <p:spPr>
            <a:xfrm>
              <a:off x="1121106" y="1886159"/>
              <a:ext cx="1702127" cy="627912"/>
            </a:xfrm>
            <a:prstGeom prst="rect">
              <a:avLst/>
            </a:prstGeom>
            <a:solidFill>
              <a:srgbClr val="009580"/>
            </a:solidFill>
            <a:ln>
              <a:noFill/>
            </a:ln>
          </p:spPr>
          <p:txBody>
            <a:bodyPr wrap="square" lIns="179259" tIns="143407" rIns="179259" bIns="143407" rtlCol="0" anchor="ctr">
              <a:spAutoFit/>
            </a:bodyPr>
            <a:lstStyle/>
            <a:p>
              <a:pPr defTabSz="896386">
                <a:lnSpc>
                  <a:spcPct val="90000"/>
                </a:lnSpc>
                <a:spcAft>
                  <a:spcPts val="588"/>
                </a:spcAft>
                <a:defRPr/>
              </a:pPr>
              <a:r>
                <a:rPr lang="en-US" sz="2353" kern="0" dirty="0">
                  <a:gradFill>
                    <a:gsLst>
                      <a:gs pos="2917">
                        <a:srgbClr val="FFFFFF"/>
                      </a:gs>
                      <a:gs pos="30000">
                        <a:srgbClr val="FFFFFF"/>
                      </a:gs>
                    </a:gsLst>
                    <a:lin ang="5400000" scaled="0"/>
                  </a:gradFill>
                  <a:latin typeface="Segoe UI Light"/>
                </a:rPr>
                <a:t>Language</a:t>
              </a:r>
            </a:p>
          </p:txBody>
        </p:sp>
      </p:grpSp>
      <p:grpSp>
        <p:nvGrpSpPr>
          <p:cNvPr id="66" name="Group 65"/>
          <p:cNvGrpSpPr/>
          <p:nvPr/>
        </p:nvGrpSpPr>
        <p:grpSpPr>
          <a:xfrm>
            <a:off x="7259663" y="2178379"/>
            <a:ext cx="2178718" cy="627408"/>
            <a:chOff x="803520" y="1881281"/>
            <a:chExt cx="2222721" cy="640080"/>
          </a:xfrm>
        </p:grpSpPr>
        <p:sp>
          <p:nvSpPr>
            <p:cNvPr id="68" name="Rectangle 67"/>
            <p:cNvSpPr/>
            <p:nvPr/>
          </p:nvSpPr>
          <p:spPr>
            <a:xfrm>
              <a:off x="803520" y="1881281"/>
              <a:ext cx="2222721" cy="640080"/>
            </a:xfrm>
            <a:prstGeom prst="rect">
              <a:avLst/>
            </a:prstGeom>
            <a:solidFill>
              <a:srgbClr val="009580"/>
            </a:solidFill>
            <a:ln w="9525" cap="flat" cmpd="sng" algn="ctr">
              <a:noFill/>
              <a:prstDash val="solid"/>
            </a:ln>
            <a:effectLst/>
          </p:spPr>
          <p:txBody>
            <a:bodyPr lIns="116954" tIns="58475" rIns="116954" bIns="58475"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78390">
                <a:defRPr/>
              </a:pPr>
              <a:endParaRPr lang="en-US" sz="1765" kern="0" dirty="0">
                <a:gradFill>
                  <a:gsLst>
                    <a:gs pos="0">
                      <a:srgbClr val="FFFFFF"/>
                    </a:gs>
                    <a:gs pos="100000">
                      <a:srgbClr val="FFFFFF"/>
                    </a:gs>
                  </a:gsLst>
                  <a:lin ang="5400000" scaled="0"/>
                </a:gradFill>
                <a:latin typeface="Segoe UI Light"/>
              </a:endParaRPr>
            </a:p>
          </p:txBody>
        </p:sp>
        <p:sp>
          <p:nvSpPr>
            <p:cNvPr id="69" name="TextBox 68"/>
            <p:cNvSpPr txBox="1"/>
            <p:nvPr/>
          </p:nvSpPr>
          <p:spPr>
            <a:xfrm>
              <a:off x="1147970" y="1886159"/>
              <a:ext cx="1824157" cy="627912"/>
            </a:xfrm>
            <a:prstGeom prst="rect">
              <a:avLst/>
            </a:prstGeom>
            <a:solidFill>
              <a:srgbClr val="009580"/>
            </a:solidFill>
            <a:ln>
              <a:noFill/>
            </a:ln>
          </p:spPr>
          <p:txBody>
            <a:bodyPr wrap="square" lIns="179259" tIns="143407" rIns="179259" bIns="143407" rtlCol="0" anchor="ctr">
              <a:spAutoFit/>
            </a:bodyPr>
            <a:lstStyle/>
            <a:p>
              <a:pPr defTabSz="896386">
                <a:lnSpc>
                  <a:spcPct val="90000"/>
                </a:lnSpc>
                <a:spcAft>
                  <a:spcPts val="588"/>
                </a:spcAft>
                <a:defRPr/>
              </a:pPr>
              <a:r>
                <a:rPr lang="en-US" sz="2353" kern="0" dirty="0">
                  <a:gradFill>
                    <a:gsLst>
                      <a:gs pos="2917">
                        <a:srgbClr val="FFFFFF"/>
                      </a:gs>
                      <a:gs pos="30000">
                        <a:srgbClr val="FFFFFF"/>
                      </a:gs>
                    </a:gsLst>
                    <a:lin ang="5400000" scaled="0"/>
                  </a:gradFill>
                  <a:latin typeface="Segoe UI Light"/>
                </a:rPr>
                <a:t>Knowledge</a:t>
              </a:r>
            </a:p>
          </p:txBody>
        </p:sp>
      </p:grpSp>
      <p:grpSp>
        <p:nvGrpSpPr>
          <p:cNvPr id="71" name="Group 70"/>
          <p:cNvGrpSpPr/>
          <p:nvPr/>
        </p:nvGrpSpPr>
        <p:grpSpPr>
          <a:xfrm>
            <a:off x="404580" y="2169084"/>
            <a:ext cx="2099968" cy="627408"/>
            <a:chOff x="803520" y="1881281"/>
            <a:chExt cx="2219313" cy="640080"/>
          </a:xfrm>
        </p:grpSpPr>
        <p:sp>
          <p:nvSpPr>
            <p:cNvPr id="73" name="Rectangle 72"/>
            <p:cNvSpPr/>
            <p:nvPr/>
          </p:nvSpPr>
          <p:spPr>
            <a:xfrm>
              <a:off x="803520" y="1881281"/>
              <a:ext cx="2219313" cy="640080"/>
            </a:xfrm>
            <a:prstGeom prst="rect">
              <a:avLst/>
            </a:prstGeom>
            <a:solidFill>
              <a:srgbClr val="009580"/>
            </a:solidFill>
            <a:ln w="9525" cap="flat" cmpd="sng" algn="ctr">
              <a:noFill/>
              <a:prstDash val="solid"/>
            </a:ln>
            <a:effectLst/>
          </p:spPr>
          <p:txBody>
            <a:bodyPr lIns="116954" tIns="58475" rIns="116954" bIns="58475"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78390">
                <a:defRPr/>
              </a:pPr>
              <a:endParaRPr lang="en-US" sz="1765" kern="0" dirty="0">
                <a:gradFill>
                  <a:gsLst>
                    <a:gs pos="0">
                      <a:srgbClr val="FFFFFF"/>
                    </a:gs>
                    <a:gs pos="100000">
                      <a:srgbClr val="FFFFFF"/>
                    </a:gs>
                  </a:gsLst>
                  <a:lin ang="5400000" scaled="0"/>
                </a:gradFill>
                <a:latin typeface="Segoe UI Light"/>
              </a:endParaRPr>
            </a:p>
          </p:txBody>
        </p:sp>
        <p:sp>
          <p:nvSpPr>
            <p:cNvPr id="74" name="TextBox 73"/>
            <p:cNvSpPr txBox="1"/>
            <p:nvPr/>
          </p:nvSpPr>
          <p:spPr>
            <a:xfrm>
              <a:off x="1227725" y="1886159"/>
              <a:ext cx="1177272" cy="627911"/>
            </a:xfrm>
            <a:prstGeom prst="rect">
              <a:avLst/>
            </a:prstGeom>
            <a:noFill/>
            <a:ln>
              <a:noFill/>
            </a:ln>
          </p:spPr>
          <p:txBody>
            <a:bodyPr wrap="square" lIns="179259" tIns="143407" rIns="179259" bIns="143407" rtlCol="0" anchor="ctr">
              <a:spAutoFit/>
            </a:bodyPr>
            <a:lstStyle/>
            <a:p>
              <a:pPr defTabSz="896386">
                <a:lnSpc>
                  <a:spcPct val="90000"/>
                </a:lnSpc>
                <a:spcAft>
                  <a:spcPts val="588"/>
                </a:spcAft>
                <a:defRPr/>
              </a:pPr>
              <a:r>
                <a:rPr lang="en-US" sz="2353" kern="0" dirty="0">
                  <a:gradFill>
                    <a:gsLst>
                      <a:gs pos="2917">
                        <a:srgbClr val="FFFFFF"/>
                      </a:gs>
                      <a:gs pos="30000">
                        <a:srgbClr val="FFFFFF"/>
                      </a:gs>
                    </a:gsLst>
                    <a:lin ang="5400000" scaled="0"/>
                  </a:gradFill>
                  <a:latin typeface="Segoe UI Light"/>
                </a:rPr>
                <a:t>Vision</a:t>
              </a:r>
            </a:p>
          </p:txBody>
        </p:sp>
      </p:grpSp>
      <p:grpSp>
        <p:nvGrpSpPr>
          <p:cNvPr id="75" name="Group 74"/>
          <p:cNvGrpSpPr/>
          <p:nvPr/>
        </p:nvGrpSpPr>
        <p:grpSpPr>
          <a:xfrm>
            <a:off x="4944467" y="3619998"/>
            <a:ext cx="2171620" cy="627407"/>
            <a:chOff x="9701909" y="5021262"/>
            <a:chExt cx="2459932" cy="533400"/>
          </a:xfrm>
          <a:solidFill>
            <a:schemeClr val="bg1">
              <a:lumMod val="85000"/>
            </a:schemeClr>
          </a:solidFill>
        </p:grpSpPr>
        <p:sp>
          <p:nvSpPr>
            <p:cNvPr id="78" name="Flowchart: Process 8"/>
            <p:cNvSpPr/>
            <p:nvPr/>
          </p:nvSpPr>
          <p:spPr bwMode="auto">
            <a:xfrm>
              <a:off x="9701909" y="5021262"/>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54" tIns="87854" rIns="32949" bIns="32949" rtlCol="0" anchor="b" anchorCtr="0"/>
            <a:lstStyle/>
            <a:p>
              <a:pPr algn="ctr" defTabSz="895687">
                <a:defRPr/>
              </a:pPr>
              <a:endParaRPr lang="en-US" sz="1765" kern="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77" name="Rectangle 76"/>
            <p:cNvSpPr/>
            <p:nvPr/>
          </p:nvSpPr>
          <p:spPr>
            <a:xfrm>
              <a:off x="9793736" y="5125889"/>
              <a:ext cx="2211413" cy="324146"/>
            </a:xfrm>
            <a:prstGeom prst="rect">
              <a:avLst/>
            </a:prstGeom>
            <a:grpFill/>
            <a:ln w="9525" cap="flat" cmpd="sng" algn="ctr">
              <a:noFill/>
              <a:prstDash val="solid"/>
            </a:ln>
            <a:effectLst/>
          </p:spPr>
          <p:txBody>
            <a:bodyPr lIns="116954" tIns="58475" rIns="116954" bIns="58475" rtlCol="0" anchor="ctr"/>
            <a:lstStyle/>
            <a:p>
              <a:pPr defTabSz="878390">
                <a:defRPr/>
              </a:pPr>
              <a:r>
                <a:rPr lang="en-US" sz="1765" kern="0" dirty="0">
                  <a:gradFill>
                    <a:gsLst>
                      <a:gs pos="0">
                        <a:srgbClr val="404040"/>
                      </a:gs>
                      <a:gs pos="100000">
                        <a:srgbClr val="404040"/>
                      </a:gs>
                    </a:gsLst>
                    <a:lin ang="5400000" scaled="0"/>
                  </a:gradFill>
                  <a:latin typeface="Segoe UI Light"/>
                </a:rPr>
                <a:t>Linguistic Analysis</a:t>
              </a:r>
            </a:p>
          </p:txBody>
        </p:sp>
      </p:grpSp>
      <p:grpSp>
        <p:nvGrpSpPr>
          <p:cNvPr id="80" name="Group 79"/>
          <p:cNvGrpSpPr/>
          <p:nvPr/>
        </p:nvGrpSpPr>
        <p:grpSpPr>
          <a:xfrm>
            <a:off x="4930620" y="4333359"/>
            <a:ext cx="2171625" cy="627407"/>
            <a:chOff x="9701909" y="5630862"/>
            <a:chExt cx="2459932" cy="533400"/>
          </a:xfrm>
          <a:solidFill>
            <a:schemeClr val="bg1">
              <a:lumMod val="85000"/>
            </a:schemeClr>
          </a:solidFill>
        </p:grpSpPr>
        <p:sp>
          <p:nvSpPr>
            <p:cNvPr id="83" name="Flowchart: Process 8"/>
            <p:cNvSpPr/>
            <p:nvPr/>
          </p:nvSpPr>
          <p:spPr bwMode="auto">
            <a:xfrm>
              <a:off x="9701909" y="5630862"/>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54" tIns="87854" rIns="32949" bIns="32949" rtlCol="0" anchor="b" anchorCtr="0"/>
            <a:lstStyle/>
            <a:p>
              <a:pPr algn="ctr" defTabSz="895687">
                <a:defRPr/>
              </a:pPr>
              <a:endParaRPr lang="en-US" sz="1765" kern="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82" name="Rectangle 81"/>
            <p:cNvSpPr/>
            <p:nvPr/>
          </p:nvSpPr>
          <p:spPr>
            <a:xfrm>
              <a:off x="9795160" y="5631889"/>
              <a:ext cx="2354349" cy="530950"/>
            </a:xfrm>
            <a:prstGeom prst="rect">
              <a:avLst/>
            </a:prstGeom>
            <a:grpFill/>
            <a:ln w="9525" cap="flat" cmpd="sng" algn="ctr">
              <a:noFill/>
              <a:prstDash val="solid"/>
            </a:ln>
            <a:effectLst/>
          </p:spPr>
          <p:txBody>
            <a:bodyPr lIns="116954" tIns="58475" rIns="116954" bIns="58475" rtlCol="0" anchor="ctr"/>
            <a:lstStyle/>
            <a:p>
              <a:pPr defTabSz="878390">
                <a:defRPr/>
              </a:pPr>
              <a:r>
                <a:rPr lang="en-US" sz="1765" kern="0" dirty="0">
                  <a:gradFill>
                    <a:gsLst>
                      <a:gs pos="0">
                        <a:srgbClr val="404040"/>
                      </a:gs>
                      <a:gs pos="100000">
                        <a:srgbClr val="404040"/>
                      </a:gs>
                    </a:gsLst>
                    <a:lin ang="5400000" scaled="0"/>
                  </a:gradFill>
                  <a:latin typeface="Segoe UI Light"/>
                </a:rPr>
                <a:t>Language Understanding</a:t>
              </a:r>
            </a:p>
          </p:txBody>
        </p:sp>
      </p:grpSp>
      <p:grpSp>
        <p:nvGrpSpPr>
          <p:cNvPr id="85" name="Group 84"/>
          <p:cNvGrpSpPr/>
          <p:nvPr/>
        </p:nvGrpSpPr>
        <p:grpSpPr>
          <a:xfrm>
            <a:off x="4951398" y="2906637"/>
            <a:ext cx="2172490" cy="627404"/>
            <a:chOff x="9701907" y="3192460"/>
            <a:chExt cx="2459932" cy="533400"/>
          </a:xfrm>
          <a:solidFill>
            <a:schemeClr val="bg1">
              <a:lumMod val="85000"/>
            </a:schemeClr>
          </a:solidFill>
        </p:grpSpPr>
        <p:sp>
          <p:nvSpPr>
            <p:cNvPr id="88" name="Flowchart: Process 8"/>
            <p:cNvSpPr/>
            <p:nvPr/>
          </p:nvSpPr>
          <p:spPr bwMode="auto">
            <a:xfrm>
              <a:off x="9701907" y="3192460"/>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54" tIns="87854" rIns="32949" bIns="32949" rtlCol="0" anchor="b" anchorCtr="0"/>
            <a:lstStyle/>
            <a:p>
              <a:pPr algn="ctr" defTabSz="895687">
                <a:defRPr/>
              </a:pPr>
              <a:endParaRPr lang="en-US" sz="1765" kern="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87" name="Rectangle 86"/>
            <p:cNvSpPr/>
            <p:nvPr/>
          </p:nvSpPr>
          <p:spPr>
            <a:xfrm>
              <a:off x="9836196" y="3268662"/>
              <a:ext cx="2325642" cy="388654"/>
            </a:xfrm>
            <a:prstGeom prst="rect">
              <a:avLst/>
            </a:prstGeom>
            <a:grpFill/>
            <a:ln w="9525" cap="flat" cmpd="sng" algn="ctr">
              <a:noFill/>
              <a:prstDash val="solid"/>
            </a:ln>
            <a:effectLst/>
          </p:spPr>
          <p:txBody>
            <a:bodyPr lIns="116954" tIns="58475" rIns="116954" bIns="58475" rtlCol="0" anchor="ctr"/>
            <a:lstStyle/>
            <a:p>
              <a:pPr defTabSz="878390">
                <a:defRPr/>
              </a:pPr>
              <a:r>
                <a:rPr lang="en-US" sz="1765" kern="0" dirty="0">
                  <a:gradFill>
                    <a:gsLst>
                      <a:gs pos="0">
                        <a:srgbClr val="404040"/>
                      </a:gs>
                      <a:gs pos="100000">
                        <a:srgbClr val="404040"/>
                      </a:gs>
                    </a:gsLst>
                    <a:lin ang="5400000" scaled="0"/>
                  </a:gradFill>
                  <a:latin typeface="Segoe UI Light"/>
                </a:rPr>
                <a:t>Bing Spell Check</a:t>
              </a:r>
            </a:p>
          </p:txBody>
        </p:sp>
      </p:grpSp>
      <p:grpSp>
        <p:nvGrpSpPr>
          <p:cNvPr id="90" name="Group 89"/>
          <p:cNvGrpSpPr/>
          <p:nvPr/>
        </p:nvGrpSpPr>
        <p:grpSpPr>
          <a:xfrm>
            <a:off x="7271220" y="3619998"/>
            <a:ext cx="2171546" cy="627407"/>
            <a:chOff x="9701909" y="5021262"/>
            <a:chExt cx="2459932" cy="533400"/>
          </a:xfrm>
          <a:solidFill>
            <a:schemeClr val="bg1">
              <a:lumMod val="85000"/>
            </a:schemeClr>
          </a:solidFill>
        </p:grpSpPr>
        <p:sp>
          <p:nvSpPr>
            <p:cNvPr id="93" name="Flowchart: Process 8"/>
            <p:cNvSpPr/>
            <p:nvPr/>
          </p:nvSpPr>
          <p:spPr bwMode="auto">
            <a:xfrm>
              <a:off x="9701909" y="5021262"/>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54" tIns="87854" rIns="32949" bIns="32949" rtlCol="0" anchor="b" anchorCtr="0"/>
            <a:lstStyle/>
            <a:p>
              <a:pPr algn="ctr" defTabSz="895687">
                <a:defRPr/>
              </a:pPr>
              <a:endParaRPr lang="en-US" sz="1765" kern="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92" name="Rectangle 91"/>
            <p:cNvSpPr/>
            <p:nvPr/>
          </p:nvSpPr>
          <p:spPr>
            <a:xfrm>
              <a:off x="9869331" y="5125889"/>
              <a:ext cx="2143840" cy="324146"/>
            </a:xfrm>
            <a:prstGeom prst="rect">
              <a:avLst/>
            </a:prstGeom>
            <a:grpFill/>
            <a:ln w="9525" cap="flat" cmpd="sng" algn="ctr">
              <a:noFill/>
              <a:prstDash val="solid"/>
            </a:ln>
            <a:effectLst/>
          </p:spPr>
          <p:txBody>
            <a:bodyPr lIns="116954" tIns="58475" rIns="116954" bIns="58475" rtlCol="0" anchor="ctr"/>
            <a:lstStyle/>
            <a:p>
              <a:pPr defTabSz="878390">
                <a:defRPr/>
              </a:pPr>
              <a:r>
                <a:rPr lang="en-US" sz="1765" kern="0" dirty="0">
                  <a:gradFill>
                    <a:gsLst>
                      <a:gs pos="0">
                        <a:srgbClr val="404040"/>
                      </a:gs>
                      <a:gs pos="100000">
                        <a:srgbClr val="404040"/>
                      </a:gs>
                    </a:gsLst>
                    <a:lin ang="5400000" scaled="0"/>
                  </a:gradFill>
                  <a:latin typeface="Segoe UI Light"/>
                </a:rPr>
                <a:t>Entity Linking</a:t>
              </a:r>
            </a:p>
          </p:txBody>
        </p:sp>
      </p:grpSp>
      <p:grpSp>
        <p:nvGrpSpPr>
          <p:cNvPr id="95" name="Group 94"/>
          <p:cNvGrpSpPr/>
          <p:nvPr/>
        </p:nvGrpSpPr>
        <p:grpSpPr>
          <a:xfrm>
            <a:off x="7263350" y="4333359"/>
            <a:ext cx="2179416" cy="627407"/>
            <a:chOff x="9701909" y="5630862"/>
            <a:chExt cx="2459932" cy="533400"/>
          </a:xfrm>
          <a:solidFill>
            <a:schemeClr val="bg1">
              <a:lumMod val="85000"/>
            </a:schemeClr>
          </a:solidFill>
        </p:grpSpPr>
        <p:sp>
          <p:nvSpPr>
            <p:cNvPr id="98" name="Flowchart: Process 8"/>
            <p:cNvSpPr/>
            <p:nvPr/>
          </p:nvSpPr>
          <p:spPr bwMode="auto">
            <a:xfrm>
              <a:off x="9701909" y="5630862"/>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54" tIns="87854" rIns="32949" bIns="32949" rtlCol="0" anchor="b" anchorCtr="0"/>
            <a:lstStyle/>
            <a:p>
              <a:pPr algn="ctr" defTabSz="895687">
                <a:defRPr/>
              </a:pPr>
              <a:endParaRPr lang="en-US" sz="1765" kern="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97" name="Rectangle 96"/>
            <p:cNvSpPr/>
            <p:nvPr/>
          </p:nvSpPr>
          <p:spPr>
            <a:xfrm>
              <a:off x="9870712" y="5631889"/>
              <a:ext cx="2130568" cy="530950"/>
            </a:xfrm>
            <a:prstGeom prst="rect">
              <a:avLst/>
            </a:prstGeom>
            <a:grpFill/>
            <a:ln w="9525" cap="flat" cmpd="sng" algn="ctr">
              <a:noFill/>
              <a:prstDash val="solid"/>
            </a:ln>
            <a:effectLst/>
          </p:spPr>
          <p:txBody>
            <a:bodyPr lIns="116954" tIns="58475" rIns="116954" bIns="58475" rtlCol="0" anchor="ctr"/>
            <a:lstStyle/>
            <a:p>
              <a:pPr defTabSz="878390">
                <a:defRPr/>
              </a:pPr>
              <a:r>
                <a:rPr lang="en-US" sz="1765" kern="0" dirty="0">
                  <a:gradFill>
                    <a:gsLst>
                      <a:gs pos="0">
                        <a:srgbClr val="404040"/>
                      </a:gs>
                      <a:gs pos="100000">
                        <a:srgbClr val="404040"/>
                      </a:gs>
                    </a:gsLst>
                    <a:lin ang="5400000" scaled="0"/>
                  </a:gradFill>
                  <a:latin typeface="Segoe UI Light"/>
                </a:rPr>
                <a:t>Knowledge Exploration</a:t>
              </a:r>
            </a:p>
          </p:txBody>
        </p:sp>
      </p:grpSp>
      <p:grpSp>
        <p:nvGrpSpPr>
          <p:cNvPr id="100" name="Group 99"/>
          <p:cNvGrpSpPr/>
          <p:nvPr/>
        </p:nvGrpSpPr>
        <p:grpSpPr>
          <a:xfrm>
            <a:off x="7247775" y="2906637"/>
            <a:ext cx="2182436" cy="627404"/>
            <a:chOff x="9701907" y="3192460"/>
            <a:chExt cx="2459932" cy="533400"/>
          </a:xfrm>
          <a:solidFill>
            <a:schemeClr val="bg1">
              <a:lumMod val="85000"/>
            </a:schemeClr>
          </a:solidFill>
        </p:grpSpPr>
        <p:sp>
          <p:nvSpPr>
            <p:cNvPr id="103" name="Flowchart: Process 8"/>
            <p:cNvSpPr/>
            <p:nvPr/>
          </p:nvSpPr>
          <p:spPr bwMode="auto">
            <a:xfrm>
              <a:off x="9701907" y="3192460"/>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54" tIns="87854" rIns="32949" bIns="32949" rtlCol="0" anchor="b" anchorCtr="0"/>
            <a:lstStyle/>
            <a:p>
              <a:pPr algn="ctr" defTabSz="895687">
                <a:defRPr/>
              </a:pPr>
              <a:endParaRPr lang="en-US" sz="1765" kern="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102" name="Rectangle 101"/>
            <p:cNvSpPr/>
            <p:nvPr/>
          </p:nvSpPr>
          <p:spPr>
            <a:xfrm>
              <a:off x="9857784" y="3268662"/>
              <a:ext cx="2143840" cy="388654"/>
            </a:xfrm>
            <a:prstGeom prst="rect">
              <a:avLst/>
            </a:prstGeom>
            <a:grpFill/>
            <a:ln w="9525" cap="flat" cmpd="sng" algn="ctr">
              <a:noFill/>
              <a:prstDash val="solid"/>
            </a:ln>
            <a:effectLst/>
          </p:spPr>
          <p:txBody>
            <a:bodyPr lIns="116954" tIns="58475" rIns="116954" bIns="58475" rtlCol="0" anchor="ctr"/>
            <a:lstStyle/>
            <a:p>
              <a:pPr defTabSz="878390">
                <a:defRPr/>
              </a:pPr>
              <a:r>
                <a:rPr lang="en-US" sz="1765" kern="0" dirty="0">
                  <a:gradFill>
                    <a:gsLst>
                      <a:gs pos="0">
                        <a:srgbClr val="404040"/>
                      </a:gs>
                      <a:gs pos="100000">
                        <a:srgbClr val="404040"/>
                      </a:gs>
                    </a:gsLst>
                    <a:lin ang="5400000" scaled="0"/>
                  </a:gradFill>
                  <a:latin typeface="Segoe UI Light"/>
                </a:rPr>
                <a:t>Academic Knowledge </a:t>
              </a:r>
            </a:p>
          </p:txBody>
        </p:sp>
      </p:grpSp>
      <p:grpSp>
        <p:nvGrpSpPr>
          <p:cNvPr id="105" name="Group 104"/>
          <p:cNvGrpSpPr/>
          <p:nvPr/>
        </p:nvGrpSpPr>
        <p:grpSpPr>
          <a:xfrm>
            <a:off x="9601682" y="3610703"/>
            <a:ext cx="2175914" cy="627407"/>
            <a:chOff x="9701909" y="5021262"/>
            <a:chExt cx="2459932" cy="533400"/>
          </a:xfrm>
          <a:solidFill>
            <a:schemeClr val="bg1">
              <a:lumMod val="85000"/>
            </a:schemeClr>
          </a:solidFill>
        </p:grpSpPr>
        <p:sp>
          <p:nvSpPr>
            <p:cNvPr id="108" name="Flowchart: Process 8"/>
            <p:cNvSpPr/>
            <p:nvPr/>
          </p:nvSpPr>
          <p:spPr bwMode="auto">
            <a:xfrm>
              <a:off x="9701909" y="5021262"/>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54" tIns="87854" rIns="32949" bIns="32949" rtlCol="0" anchor="b" anchorCtr="0"/>
            <a:lstStyle/>
            <a:p>
              <a:pPr algn="ctr" defTabSz="895687">
                <a:defRPr/>
              </a:pPr>
              <a:endParaRPr lang="en-US" sz="1765" kern="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107" name="Rectangle 106"/>
            <p:cNvSpPr/>
            <p:nvPr/>
          </p:nvSpPr>
          <p:spPr>
            <a:xfrm>
              <a:off x="9815712" y="5125889"/>
              <a:ext cx="2289449" cy="324146"/>
            </a:xfrm>
            <a:prstGeom prst="rect">
              <a:avLst/>
            </a:prstGeom>
            <a:grpFill/>
            <a:ln w="9525" cap="flat" cmpd="sng" algn="ctr">
              <a:noFill/>
              <a:prstDash val="solid"/>
            </a:ln>
            <a:effectLst/>
          </p:spPr>
          <p:txBody>
            <a:bodyPr lIns="116954" tIns="58475" rIns="116954" bIns="58475" rtlCol="0" anchor="ctr"/>
            <a:lstStyle/>
            <a:p>
              <a:pPr defTabSz="878390">
                <a:defRPr/>
              </a:pPr>
              <a:r>
                <a:rPr lang="en-US" sz="1765" kern="0" dirty="0">
                  <a:gradFill>
                    <a:gsLst>
                      <a:gs pos="0">
                        <a:srgbClr val="404040"/>
                      </a:gs>
                      <a:gs pos="100000">
                        <a:srgbClr val="404040"/>
                      </a:gs>
                    </a:gsLst>
                    <a:lin ang="5400000" scaled="0"/>
                  </a:gradFill>
                  <a:latin typeface="Segoe UI Light"/>
                </a:rPr>
                <a:t>Bing </a:t>
              </a:r>
            </a:p>
            <a:p>
              <a:pPr defTabSz="878390">
                <a:defRPr/>
              </a:pPr>
              <a:r>
                <a:rPr lang="en-US" sz="1765" kern="0" dirty="0">
                  <a:gradFill>
                    <a:gsLst>
                      <a:gs pos="0">
                        <a:srgbClr val="404040"/>
                      </a:gs>
                      <a:gs pos="100000">
                        <a:srgbClr val="404040"/>
                      </a:gs>
                    </a:gsLst>
                    <a:lin ang="5400000" scaled="0"/>
                  </a:gradFill>
                  <a:latin typeface="Segoe UI Light"/>
                </a:rPr>
                <a:t>Image Search</a:t>
              </a:r>
            </a:p>
          </p:txBody>
        </p:sp>
      </p:grpSp>
      <p:grpSp>
        <p:nvGrpSpPr>
          <p:cNvPr id="110" name="Group 109"/>
          <p:cNvGrpSpPr/>
          <p:nvPr/>
        </p:nvGrpSpPr>
        <p:grpSpPr>
          <a:xfrm>
            <a:off x="9612515" y="4324064"/>
            <a:ext cx="2170535" cy="627407"/>
            <a:chOff x="9701909" y="5630862"/>
            <a:chExt cx="2459932" cy="533400"/>
          </a:xfrm>
          <a:solidFill>
            <a:schemeClr val="bg1">
              <a:lumMod val="85000"/>
            </a:schemeClr>
          </a:solidFill>
        </p:grpSpPr>
        <p:sp>
          <p:nvSpPr>
            <p:cNvPr id="113" name="Flowchart: Process 8"/>
            <p:cNvSpPr/>
            <p:nvPr/>
          </p:nvSpPr>
          <p:spPr bwMode="auto">
            <a:xfrm>
              <a:off x="9701909" y="5630862"/>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54" tIns="87854" rIns="32949" bIns="32949" rtlCol="0" anchor="b" anchorCtr="0"/>
            <a:lstStyle/>
            <a:p>
              <a:pPr algn="ctr" defTabSz="895687">
                <a:defRPr/>
              </a:pPr>
              <a:endParaRPr lang="en-US" sz="1765" kern="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112" name="Rectangle 111"/>
            <p:cNvSpPr/>
            <p:nvPr/>
          </p:nvSpPr>
          <p:spPr>
            <a:xfrm>
              <a:off x="9871713" y="5631889"/>
              <a:ext cx="2233474" cy="530950"/>
            </a:xfrm>
            <a:prstGeom prst="rect">
              <a:avLst/>
            </a:prstGeom>
            <a:grpFill/>
            <a:ln w="9525" cap="flat" cmpd="sng" algn="ctr">
              <a:noFill/>
              <a:prstDash val="solid"/>
            </a:ln>
            <a:effectLst/>
          </p:spPr>
          <p:txBody>
            <a:bodyPr lIns="116954" tIns="58475" rIns="116954" bIns="58475" rtlCol="0" anchor="ctr"/>
            <a:lstStyle/>
            <a:p>
              <a:pPr defTabSz="878390">
                <a:defRPr/>
              </a:pPr>
              <a:r>
                <a:rPr lang="en-US" sz="1765" kern="0" dirty="0">
                  <a:gradFill>
                    <a:gsLst>
                      <a:gs pos="0">
                        <a:srgbClr val="404040"/>
                      </a:gs>
                      <a:gs pos="100000">
                        <a:srgbClr val="404040"/>
                      </a:gs>
                    </a:gsLst>
                    <a:lin ang="5400000" scaled="0"/>
                  </a:gradFill>
                  <a:latin typeface="Segoe UI Light"/>
                </a:rPr>
                <a:t>Bing </a:t>
              </a:r>
            </a:p>
            <a:p>
              <a:pPr defTabSz="878390">
                <a:defRPr/>
              </a:pPr>
              <a:r>
                <a:rPr lang="en-US" sz="1765" kern="0" dirty="0">
                  <a:gradFill>
                    <a:gsLst>
                      <a:gs pos="0">
                        <a:srgbClr val="404040"/>
                      </a:gs>
                      <a:gs pos="100000">
                        <a:srgbClr val="404040"/>
                      </a:gs>
                    </a:gsLst>
                    <a:lin ang="5400000" scaled="0"/>
                  </a:gradFill>
                  <a:latin typeface="Segoe UI Light"/>
                </a:rPr>
                <a:t>Video Search</a:t>
              </a:r>
            </a:p>
          </p:txBody>
        </p:sp>
      </p:grpSp>
      <p:grpSp>
        <p:nvGrpSpPr>
          <p:cNvPr id="115" name="Group 114"/>
          <p:cNvGrpSpPr/>
          <p:nvPr/>
        </p:nvGrpSpPr>
        <p:grpSpPr>
          <a:xfrm>
            <a:off x="9601682" y="2897342"/>
            <a:ext cx="2178939" cy="627404"/>
            <a:chOff x="9701907" y="3192460"/>
            <a:chExt cx="2459932" cy="533400"/>
          </a:xfrm>
          <a:solidFill>
            <a:schemeClr val="bg1">
              <a:lumMod val="85000"/>
            </a:schemeClr>
          </a:solidFill>
        </p:grpSpPr>
        <p:sp>
          <p:nvSpPr>
            <p:cNvPr id="118" name="Flowchart: Process 8"/>
            <p:cNvSpPr/>
            <p:nvPr/>
          </p:nvSpPr>
          <p:spPr bwMode="auto">
            <a:xfrm>
              <a:off x="9701907" y="3192460"/>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54" tIns="87854" rIns="32949" bIns="32949" rtlCol="0" anchor="b" anchorCtr="0"/>
            <a:lstStyle/>
            <a:p>
              <a:pPr algn="ctr" defTabSz="895687">
                <a:defRPr/>
              </a:pPr>
              <a:endParaRPr lang="en-US" sz="1765" kern="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117" name="Rectangle 116"/>
            <p:cNvSpPr/>
            <p:nvPr/>
          </p:nvSpPr>
          <p:spPr>
            <a:xfrm>
              <a:off x="9812188" y="3268663"/>
              <a:ext cx="2289447" cy="388654"/>
            </a:xfrm>
            <a:prstGeom prst="rect">
              <a:avLst/>
            </a:prstGeom>
            <a:grpFill/>
            <a:ln w="9525" cap="flat" cmpd="sng" algn="ctr">
              <a:noFill/>
              <a:prstDash val="solid"/>
            </a:ln>
            <a:effectLst/>
          </p:spPr>
          <p:txBody>
            <a:bodyPr lIns="116954" tIns="58475" rIns="116954" bIns="58475" rtlCol="0" anchor="ctr"/>
            <a:lstStyle/>
            <a:p>
              <a:pPr defTabSz="878390">
                <a:defRPr/>
              </a:pPr>
              <a:r>
                <a:rPr lang="en-US" sz="1765" kern="0" dirty="0">
                  <a:gradFill>
                    <a:gsLst>
                      <a:gs pos="0">
                        <a:srgbClr val="404040"/>
                      </a:gs>
                      <a:gs pos="100000">
                        <a:srgbClr val="404040"/>
                      </a:gs>
                    </a:gsLst>
                    <a:lin ang="5400000" scaled="0"/>
                  </a:gradFill>
                  <a:latin typeface="Segoe UI Light"/>
                </a:rPr>
                <a:t>Bing </a:t>
              </a:r>
            </a:p>
            <a:p>
              <a:pPr defTabSz="878390">
                <a:defRPr/>
              </a:pPr>
              <a:r>
                <a:rPr lang="en-US" sz="1765" kern="0" dirty="0">
                  <a:gradFill>
                    <a:gsLst>
                      <a:gs pos="0">
                        <a:srgbClr val="404040"/>
                      </a:gs>
                      <a:gs pos="100000">
                        <a:srgbClr val="404040"/>
                      </a:gs>
                    </a:gsLst>
                    <a:lin ang="5400000" scaled="0"/>
                  </a:gradFill>
                  <a:latin typeface="Segoe UI Light"/>
                </a:rPr>
                <a:t>Web Search</a:t>
              </a:r>
            </a:p>
          </p:txBody>
        </p:sp>
      </p:grpSp>
      <p:grpSp>
        <p:nvGrpSpPr>
          <p:cNvPr id="120" name="Group 119"/>
          <p:cNvGrpSpPr/>
          <p:nvPr/>
        </p:nvGrpSpPr>
        <p:grpSpPr>
          <a:xfrm>
            <a:off x="4930620" y="5758408"/>
            <a:ext cx="2171624" cy="627407"/>
            <a:chOff x="9701909" y="5021262"/>
            <a:chExt cx="2459932" cy="533400"/>
          </a:xfrm>
          <a:solidFill>
            <a:schemeClr val="bg1">
              <a:lumMod val="85000"/>
            </a:schemeClr>
          </a:solidFill>
        </p:grpSpPr>
        <p:sp>
          <p:nvSpPr>
            <p:cNvPr id="123" name="Flowchart: Process 8"/>
            <p:cNvSpPr/>
            <p:nvPr/>
          </p:nvSpPr>
          <p:spPr bwMode="auto">
            <a:xfrm>
              <a:off x="9701909" y="5021262"/>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54" tIns="87854" rIns="32949" bIns="32949" rtlCol="0" anchor="b" anchorCtr="0"/>
            <a:lstStyle/>
            <a:p>
              <a:pPr algn="ctr" defTabSz="895687">
                <a:defRPr/>
              </a:pPr>
              <a:endParaRPr lang="en-US" sz="1765" kern="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122" name="Rectangle 121"/>
            <p:cNvSpPr/>
            <p:nvPr/>
          </p:nvSpPr>
          <p:spPr>
            <a:xfrm>
              <a:off x="9797893" y="5125889"/>
              <a:ext cx="2315047" cy="324146"/>
            </a:xfrm>
            <a:prstGeom prst="rect">
              <a:avLst/>
            </a:prstGeom>
            <a:grpFill/>
            <a:ln w="9525" cap="flat" cmpd="sng" algn="ctr">
              <a:noFill/>
              <a:prstDash val="solid"/>
            </a:ln>
            <a:effectLst/>
          </p:spPr>
          <p:txBody>
            <a:bodyPr lIns="116954" tIns="58475" rIns="116954" bIns="58475" rtlCol="0" anchor="ctr"/>
            <a:lstStyle/>
            <a:p>
              <a:pPr defTabSz="878390">
                <a:defRPr/>
              </a:pPr>
              <a:r>
                <a:rPr lang="en-US" sz="1765" kern="0" dirty="0">
                  <a:gradFill>
                    <a:gsLst>
                      <a:gs pos="0">
                        <a:srgbClr val="404040"/>
                      </a:gs>
                      <a:gs pos="100000">
                        <a:srgbClr val="404040"/>
                      </a:gs>
                    </a:gsLst>
                    <a:lin ang="5400000" scaled="0"/>
                  </a:gradFill>
                  <a:latin typeface="Segoe UI Light"/>
                </a:rPr>
                <a:t>WebLM</a:t>
              </a:r>
            </a:p>
          </p:txBody>
        </p:sp>
      </p:grpSp>
      <p:grpSp>
        <p:nvGrpSpPr>
          <p:cNvPr id="125" name="Group 124"/>
          <p:cNvGrpSpPr/>
          <p:nvPr/>
        </p:nvGrpSpPr>
        <p:grpSpPr>
          <a:xfrm>
            <a:off x="4929110" y="5046721"/>
            <a:ext cx="2174643" cy="627404"/>
            <a:chOff x="9701907" y="3192460"/>
            <a:chExt cx="2459932" cy="533400"/>
          </a:xfrm>
          <a:solidFill>
            <a:schemeClr val="bg1">
              <a:lumMod val="85000"/>
            </a:schemeClr>
          </a:solidFill>
        </p:grpSpPr>
        <p:sp>
          <p:nvSpPr>
            <p:cNvPr id="128" name="Flowchart: Process 8"/>
            <p:cNvSpPr/>
            <p:nvPr/>
          </p:nvSpPr>
          <p:spPr bwMode="auto">
            <a:xfrm>
              <a:off x="9701907" y="3192460"/>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54" tIns="87854" rIns="32949" bIns="32949" rtlCol="0" anchor="b" anchorCtr="0"/>
            <a:lstStyle/>
            <a:p>
              <a:pPr algn="ctr" defTabSz="895687">
                <a:defRPr/>
              </a:pPr>
              <a:endParaRPr lang="en-US" sz="1765" kern="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127" name="Rectangle 126"/>
            <p:cNvSpPr/>
            <p:nvPr/>
          </p:nvSpPr>
          <p:spPr>
            <a:xfrm>
              <a:off x="9794370" y="3268662"/>
              <a:ext cx="2315046" cy="388654"/>
            </a:xfrm>
            <a:prstGeom prst="rect">
              <a:avLst/>
            </a:prstGeom>
            <a:grpFill/>
            <a:ln w="9525" cap="flat" cmpd="sng" algn="ctr">
              <a:noFill/>
              <a:prstDash val="solid"/>
            </a:ln>
            <a:effectLst/>
          </p:spPr>
          <p:txBody>
            <a:bodyPr lIns="116954" tIns="58475" rIns="116954" bIns="58475" rtlCol="0" anchor="ctr"/>
            <a:lstStyle/>
            <a:p>
              <a:pPr defTabSz="878390">
                <a:defRPr/>
              </a:pPr>
              <a:r>
                <a:rPr lang="en-US" sz="1765" kern="0" dirty="0">
                  <a:gradFill>
                    <a:gsLst>
                      <a:gs pos="0">
                        <a:srgbClr val="404040"/>
                      </a:gs>
                      <a:gs pos="100000">
                        <a:srgbClr val="404040"/>
                      </a:gs>
                    </a:gsLst>
                    <a:lin ang="5400000" scaled="0"/>
                  </a:gradFill>
                  <a:latin typeface="Segoe UI Light"/>
                </a:rPr>
                <a:t>Text Analytics</a:t>
              </a:r>
            </a:p>
          </p:txBody>
        </p:sp>
      </p:grpSp>
      <p:sp>
        <p:nvSpPr>
          <p:cNvPr id="132" name="Rectangle 131"/>
          <p:cNvSpPr/>
          <p:nvPr/>
        </p:nvSpPr>
        <p:spPr>
          <a:xfrm>
            <a:off x="7268984" y="5046721"/>
            <a:ext cx="2161228" cy="624525"/>
          </a:xfrm>
          <a:prstGeom prst="rect">
            <a:avLst/>
          </a:prstGeom>
          <a:solidFill>
            <a:schemeClr val="bg1">
              <a:lumMod val="85000"/>
            </a:schemeClr>
          </a:solidFill>
          <a:ln w="9525" cap="flat" cmpd="sng" algn="ctr">
            <a:noFill/>
            <a:prstDash val="solid"/>
          </a:ln>
          <a:effectLst/>
        </p:spPr>
        <p:txBody>
          <a:bodyPr lIns="116954" tIns="58475" rIns="116954" bIns="58475" rtlCol="0" anchor="ctr"/>
          <a:lstStyle/>
          <a:p>
            <a:pPr defTabSz="878390">
              <a:defRPr/>
            </a:pPr>
            <a:r>
              <a:rPr lang="en-US" sz="1765" kern="0" dirty="0">
                <a:gradFill>
                  <a:gsLst>
                    <a:gs pos="0">
                      <a:srgbClr val="404040"/>
                    </a:gs>
                    <a:gs pos="100000">
                      <a:srgbClr val="404040"/>
                    </a:gs>
                  </a:gsLst>
                  <a:lin ang="5400000" scaled="0"/>
                </a:gradFill>
                <a:latin typeface="Segoe UI Light"/>
              </a:rPr>
              <a:t>  </a:t>
            </a:r>
            <a:r>
              <a:rPr lang="en-US" sz="1765" kern="0" dirty="0" err="1">
                <a:gradFill>
                  <a:gsLst>
                    <a:gs pos="0">
                      <a:srgbClr val="404040"/>
                    </a:gs>
                    <a:gs pos="100000">
                      <a:srgbClr val="404040"/>
                    </a:gs>
                  </a:gsLst>
                  <a:lin ang="5400000" scaled="0"/>
                </a:gradFill>
                <a:latin typeface="Segoe UI Light"/>
              </a:rPr>
              <a:t>QnA</a:t>
            </a:r>
            <a:r>
              <a:rPr lang="en-US" sz="1765" kern="0" dirty="0">
                <a:gradFill>
                  <a:gsLst>
                    <a:gs pos="0">
                      <a:srgbClr val="404040"/>
                    </a:gs>
                    <a:gs pos="100000">
                      <a:srgbClr val="404040"/>
                    </a:gs>
                  </a:gsLst>
                  <a:lin ang="5400000" scaled="0"/>
                </a:gradFill>
                <a:latin typeface="Segoe UI Light"/>
              </a:rPr>
              <a:t> Maker</a:t>
            </a:r>
          </a:p>
        </p:txBody>
      </p:sp>
      <p:grpSp>
        <p:nvGrpSpPr>
          <p:cNvPr id="135" name="Group 134"/>
          <p:cNvGrpSpPr/>
          <p:nvPr/>
        </p:nvGrpSpPr>
        <p:grpSpPr>
          <a:xfrm>
            <a:off x="9637640" y="5749113"/>
            <a:ext cx="2167511" cy="627407"/>
            <a:chOff x="9701909" y="5021262"/>
            <a:chExt cx="2459932" cy="533400"/>
          </a:xfrm>
          <a:solidFill>
            <a:schemeClr val="bg1">
              <a:lumMod val="85000"/>
            </a:schemeClr>
          </a:solidFill>
        </p:grpSpPr>
        <p:sp>
          <p:nvSpPr>
            <p:cNvPr id="138" name="Flowchart: Process 8"/>
            <p:cNvSpPr/>
            <p:nvPr/>
          </p:nvSpPr>
          <p:spPr bwMode="auto">
            <a:xfrm>
              <a:off x="9701909" y="5021262"/>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54" tIns="87854" rIns="32949" bIns="32949" rtlCol="0" anchor="b" anchorCtr="0"/>
            <a:lstStyle/>
            <a:p>
              <a:pPr algn="ctr" defTabSz="895687">
                <a:defRPr/>
              </a:pPr>
              <a:endParaRPr lang="en-US" sz="1765" kern="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137" name="Rectangle 136"/>
            <p:cNvSpPr/>
            <p:nvPr/>
          </p:nvSpPr>
          <p:spPr>
            <a:xfrm>
              <a:off x="9863993" y="5125889"/>
              <a:ext cx="2149178" cy="324146"/>
            </a:xfrm>
            <a:prstGeom prst="rect">
              <a:avLst/>
            </a:prstGeom>
            <a:grpFill/>
            <a:ln w="9525" cap="flat" cmpd="sng" algn="ctr">
              <a:noFill/>
              <a:prstDash val="solid"/>
            </a:ln>
            <a:effectLst/>
          </p:spPr>
          <p:txBody>
            <a:bodyPr lIns="116954" tIns="58475" rIns="116954" bIns="58475" rtlCol="0" anchor="ctr"/>
            <a:lstStyle/>
            <a:p>
              <a:pPr defTabSz="878390">
                <a:defRPr/>
              </a:pPr>
              <a:r>
                <a:rPr lang="en-US" sz="1765" kern="0" dirty="0">
                  <a:gradFill>
                    <a:gsLst>
                      <a:gs pos="0">
                        <a:srgbClr val="404040"/>
                      </a:gs>
                      <a:gs pos="100000">
                        <a:srgbClr val="404040"/>
                      </a:gs>
                    </a:gsLst>
                    <a:lin ang="5400000" scaled="0"/>
                  </a:gradFill>
                  <a:latin typeface="Segoe UI Light"/>
                </a:rPr>
                <a:t>Bing </a:t>
              </a:r>
            </a:p>
            <a:p>
              <a:pPr defTabSz="878390">
                <a:defRPr/>
              </a:pPr>
              <a:r>
                <a:rPr lang="en-US" sz="1765" kern="0" dirty="0">
                  <a:gradFill>
                    <a:gsLst>
                      <a:gs pos="0">
                        <a:srgbClr val="404040"/>
                      </a:gs>
                      <a:gs pos="100000">
                        <a:srgbClr val="404040"/>
                      </a:gs>
                    </a:gsLst>
                    <a:lin ang="5400000" scaled="0"/>
                  </a:gradFill>
                  <a:latin typeface="Segoe UI Light"/>
                </a:rPr>
                <a:t>Autosuggest</a:t>
              </a:r>
            </a:p>
          </p:txBody>
        </p:sp>
      </p:grpSp>
      <p:grpSp>
        <p:nvGrpSpPr>
          <p:cNvPr id="140" name="Group 139"/>
          <p:cNvGrpSpPr/>
          <p:nvPr/>
        </p:nvGrpSpPr>
        <p:grpSpPr>
          <a:xfrm>
            <a:off x="9628354" y="5037426"/>
            <a:ext cx="2170535" cy="627404"/>
            <a:chOff x="9701907" y="3192460"/>
            <a:chExt cx="2459932" cy="533400"/>
          </a:xfrm>
          <a:solidFill>
            <a:schemeClr val="bg1">
              <a:lumMod val="85000"/>
            </a:schemeClr>
          </a:solidFill>
        </p:grpSpPr>
        <p:sp>
          <p:nvSpPr>
            <p:cNvPr id="143" name="Flowchart: Process 8"/>
            <p:cNvSpPr/>
            <p:nvPr/>
          </p:nvSpPr>
          <p:spPr bwMode="auto">
            <a:xfrm>
              <a:off x="9701907" y="3192460"/>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54" tIns="87854" rIns="32949" bIns="32949" rtlCol="0" anchor="b" anchorCtr="0"/>
            <a:lstStyle/>
            <a:p>
              <a:pPr algn="ctr" defTabSz="895687">
                <a:defRPr/>
              </a:pPr>
              <a:endParaRPr lang="en-US" sz="1765" kern="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142" name="Rectangle 141"/>
            <p:cNvSpPr/>
            <p:nvPr/>
          </p:nvSpPr>
          <p:spPr>
            <a:xfrm>
              <a:off x="9860469" y="3268662"/>
              <a:ext cx="2234825" cy="388654"/>
            </a:xfrm>
            <a:prstGeom prst="rect">
              <a:avLst/>
            </a:prstGeom>
            <a:grpFill/>
            <a:ln w="9525" cap="flat" cmpd="sng" algn="ctr">
              <a:noFill/>
              <a:prstDash val="solid"/>
            </a:ln>
            <a:effectLst/>
          </p:spPr>
          <p:txBody>
            <a:bodyPr lIns="116954" tIns="58475" rIns="116954" bIns="58475" rtlCol="0" anchor="ctr"/>
            <a:lstStyle/>
            <a:p>
              <a:pPr defTabSz="878390">
                <a:defRPr/>
              </a:pPr>
              <a:r>
                <a:rPr lang="en-US" sz="1765" kern="0" dirty="0">
                  <a:gradFill>
                    <a:gsLst>
                      <a:gs pos="0">
                        <a:srgbClr val="404040"/>
                      </a:gs>
                      <a:gs pos="100000">
                        <a:srgbClr val="404040"/>
                      </a:gs>
                    </a:gsLst>
                    <a:lin ang="5400000" scaled="0"/>
                  </a:gradFill>
                  <a:latin typeface="Segoe UI Light"/>
                </a:rPr>
                <a:t>Bing </a:t>
              </a:r>
            </a:p>
            <a:p>
              <a:pPr defTabSz="878390">
                <a:defRPr/>
              </a:pPr>
              <a:r>
                <a:rPr lang="en-US" sz="1765" kern="0" dirty="0">
                  <a:gradFill>
                    <a:gsLst>
                      <a:gs pos="0">
                        <a:srgbClr val="404040"/>
                      </a:gs>
                      <a:gs pos="100000">
                        <a:srgbClr val="404040"/>
                      </a:gs>
                    </a:gsLst>
                    <a:lin ang="5400000" scaled="0"/>
                  </a:gradFill>
                  <a:latin typeface="Segoe UI Light"/>
                </a:rPr>
                <a:t>News Search</a:t>
              </a:r>
            </a:p>
          </p:txBody>
        </p:sp>
      </p:grpSp>
      <p:grpSp>
        <p:nvGrpSpPr>
          <p:cNvPr id="104" name="Group 103"/>
          <p:cNvGrpSpPr/>
          <p:nvPr/>
        </p:nvGrpSpPr>
        <p:grpSpPr>
          <a:xfrm>
            <a:off x="2637364" y="5046721"/>
            <a:ext cx="2185419" cy="617168"/>
            <a:chOff x="9701909" y="5021262"/>
            <a:chExt cx="2459932" cy="533400"/>
          </a:xfrm>
          <a:solidFill>
            <a:schemeClr val="bg1">
              <a:lumMod val="85000"/>
            </a:schemeClr>
          </a:solidFill>
        </p:grpSpPr>
        <p:sp>
          <p:nvSpPr>
            <p:cNvPr id="106" name="Flowchart: Process 8"/>
            <p:cNvSpPr/>
            <p:nvPr/>
          </p:nvSpPr>
          <p:spPr bwMode="auto">
            <a:xfrm>
              <a:off x="9701909" y="5021262"/>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54" tIns="87854" rIns="32949" bIns="32949" rtlCol="0" anchor="b" anchorCtr="0"/>
            <a:lstStyle/>
            <a:p>
              <a:pPr algn="ctr" defTabSz="895687">
                <a:defRPr/>
              </a:pPr>
              <a:endParaRPr lang="en-US" sz="1765" kern="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109" name="Rectangle 108"/>
            <p:cNvSpPr/>
            <p:nvPr/>
          </p:nvSpPr>
          <p:spPr>
            <a:xfrm>
              <a:off x="9797893" y="5125889"/>
              <a:ext cx="2315047" cy="324146"/>
            </a:xfrm>
            <a:prstGeom prst="rect">
              <a:avLst/>
            </a:prstGeom>
            <a:grpFill/>
            <a:ln w="9525" cap="flat" cmpd="sng" algn="ctr">
              <a:noFill/>
              <a:prstDash val="solid"/>
            </a:ln>
            <a:effectLst/>
          </p:spPr>
          <p:txBody>
            <a:bodyPr lIns="116954" tIns="58475" rIns="116954" bIns="58475" rtlCol="0" anchor="ctr"/>
            <a:lstStyle/>
            <a:p>
              <a:pPr defTabSz="878390">
                <a:defRPr/>
              </a:pPr>
              <a:r>
                <a:rPr lang="en-US" sz="1765" kern="0" dirty="0">
                  <a:gradFill>
                    <a:gsLst>
                      <a:gs pos="0">
                        <a:srgbClr val="404040"/>
                      </a:gs>
                      <a:gs pos="100000">
                        <a:srgbClr val="404040"/>
                      </a:gs>
                    </a:gsLst>
                    <a:lin ang="5400000" scaled="0"/>
                  </a:gradFill>
                  <a:latin typeface="Segoe UI Light"/>
                </a:rPr>
                <a:t>Translator</a:t>
              </a:r>
            </a:p>
          </p:txBody>
        </p:sp>
      </p:grpSp>
      <p:sp>
        <p:nvSpPr>
          <p:cNvPr id="101" name="Freeform 22"/>
          <p:cNvSpPr>
            <a:spLocks noChangeAspect="1"/>
          </p:cNvSpPr>
          <p:nvPr/>
        </p:nvSpPr>
        <p:spPr bwMode="auto">
          <a:xfrm>
            <a:off x="488908" y="2394852"/>
            <a:ext cx="358570" cy="237274"/>
          </a:xfrm>
          <a:custGeom>
            <a:avLst/>
            <a:gdLst>
              <a:gd name="T0" fmla="*/ 4942 w 7181"/>
              <a:gd name="T1" fmla="*/ 414 h 4752"/>
              <a:gd name="T2" fmla="*/ 3024 w 7181"/>
              <a:gd name="T3" fmla="*/ 152 h 4752"/>
              <a:gd name="T4" fmla="*/ 0 w 7181"/>
              <a:gd name="T5" fmla="*/ 2353 h 4752"/>
              <a:gd name="T6" fmla="*/ 2201 w 7181"/>
              <a:gd name="T7" fmla="*/ 4282 h 4752"/>
              <a:gd name="T8" fmla="*/ 4848 w 7181"/>
              <a:gd name="T9" fmla="*/ 4351 h 4752"/>
              <a:gd name="T10" fmla="*/ 7102 w 7181"/>
              <a:gd name="T11" fmla="*/ 2474 h 4752"/>
              <a:gd name="T12" fmla="*/ 7181 w 7181"/>
              <a:gd name="T13" fmla="*/ 2350 h 4752"/>
              <a:gd name="T14" fmla="*/ 4942 w 7181"/>
              <a:gd name="T15" fmla="*/ 414 h 47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81" h="4752">
                <a:moveTo>
                  <a:pt x="4942" y="414"/>
                </a:moveTo>
                <a:cubicBezTo>
                  <a:pt x="4333" y="124"/>
                  <a:pt x="3691" y="0"/>
                  <a:pt x="3024" y="152"/>
                </a:cubicBezTo>
                <a:cubicBezTo>
                  <a:pt x="1710" y="456"/>
                  <a:pt x="812" y="1327"/>
                  <a:pt x="0" y="2353"/>
                </a:cubicBezTo>
                <a:cubicBezTo>
                  <a:pt x="608" y="3169"/>
                  <a:pt x="1306" y="3839"/>
                  <a:pt x="2201" y="4282"/>
                </a:cubicBezTo>
                <a:cubicBezTo>
                  <a:pt x="3069" y="4710"/>
                  <a:pt x="3957" y="4752"/>
                  <a:pt x="4848" y="4351"/>
                </a:cubicBezTo>
                <a:cubicBezTo>
                  <a:pt x="5771" y="3932"/>
                  <a:pt x="6490" y="3269"/>
                  <a:pt x="7102" y="2474"/>
                </a:cubicBezTo>
                <a:cubicBezTo>
                  <a:pt x="7129" y="2436"/>
                  <a:pt x="7154" y="2395"/>
                  <a:pt x="7181" y="2350"/>
                </a:cubicBezTo>
                <a:cubicBezTo>
                  <a:pt x="6570" y="1534"/>
                  <a:pt x="5861" y="853"/>
                  <a:pt x="4942" y="4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ysClr val="windowText" lastClr="000000"/>
              </a:solidFill>
              <a:latin typeface="Segoe UI"/>
            </a:endParaRPr>
          </a:p>
        </p:txBody>
      </p:sp>
      <p:sp>
        <p:nvSpPr>
          <p:cNvPr id="111" name="Freeform 18"/>
          <p:cNvSpPr>
            <a:spLocks noChangeAspect="1"/>
          </p:cNvSpPr>
          <p:nvPr/>
        </p:nvSpPr>
        <p:spPr bwMode="auto">
          <a:xfrm>
            <a:off x="2734110" y="2357217"/>
            <a:ext cx="356790" cy="312545"/>
          </a:xfrm>
          <a:custGeom>
            <a:avLst/>
            <a:gdLst>
              <a:gd name="T0" fmla="*/ 115 w 6349"/>
              <a:gd name="T1" fmla="*/ 1548 h 5575"/>
              <a:gd name="T2" fmla="*/ 1324 w 6349"/>
              <a:gd name="T3" fmla="*/ 225 h 5575"/>
              <a:gd name="T4" fmla="*/ 5039 w 6349"/>
              <a:gd name="T5" fmla="*/ 228 h 5575"/>
              <a:gd name="T6" fmla="*/ 6221 w 6349"/>
              <a:gd name="T7" fmla="*/ 1445 h 5575"/>
              <a:gd name="T8" fmla="*/ 6235 w 6349"/>
              <a:gd name="T9" fmla="*/ 3263 h 5575"/>
              <a:gd name="T10" fmla="*/ 4974 w 6349"/>
              <a:gd name="T11" fmla="*/ 4531 h 5575"/>
              <a:gd name="T12" fmla="*/ 3498 w 6349"/>
              <a:gd name="T13" fmla="*/ 4683 h 5575"/>
              <a:gd name="T14" fmla="*/ 3298 w 6349"/>
              <a:gd name="T15" fmla="*/ 4745 h 5575"/>
              <a:gd name="T16" fmla="*/ 2475 w 6349"/>
              <a:gd name="T17" fmla="*/ 5284 h 5575"/>
              <a:gd name="T18" fmla="*/ 1414 w 6349"/>
              <a:gd name="T19" fmla="*/ 5561 h 5575"/>
              <a:gd name="T20" fmla="*/ 1936 w 6349"/>
              <a:gd name="T21" fmla="*/ 4628 h 5575"/>
              <a:gd name="T22" fmla="*/ 1490 w 6349"/>
              <a:gd name="T23" fmla="*/ 4559 h 5575"/>
              <a:gd name="T24" fmla="*/ 118 w 6349"/>
              <a:gd name="T25" fmla="*/ 3270 h 5575"/>
              <a:gd name="T26" fmla="*/ 115 w 6349"/>
              <a:gd name="T27" fmla="*/ 1548 h 5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49" h="5575">
                <a:moveTo>
                  <a:pt x="115" y="1548"/>
                </a:moveTo>
                <a:cubicBezTo>
                  <a:pt x="211" y="957"/>
                  <a:pt x="595" y="353"/>
                  <a:pt x="1324" y="225"/>
                </a:cubicBezTo>
                <a:cubicBezTo>
                  <a:pt x="2565" y="10"/>
                  <a:pt x="3802" y="0"/>
                  <a:pt x="5039" y="228"/>
                </a:cubicBezTo>
                <a:cubicBezTo>
                  <a:pt x="5713" y="353"/>
                  <a:pt x="6086" y="792"/>
                  <a:pt x="6221" y="1445"/>
                </a:cubicBezTo>
                <a:cubicBezTo>
                  <a:pt x="6349" y="2050"/>
                  <a:pt x="6339" y="2658"/>
                  <a:pt x="6235" y="3263"/>
                </a:cubicBezTo>
                <a:cubicBezTo>
                  <a:pt x="6135" y="3847"/>
                  <a:pt x="5724" y="4438"/>
                  <a:pt x="4974" y="4531"/>
                </a:cubicBezTo>
                <a:cubicBezTo>
                  <a:pt x="4483" y="4590"/>
                  <a:pt x="3989" y="4631"/>
                  <a:pt x="3498" y="4683"/>
                </a:cubicBezTo>
                <a:cubicBezTo>
                  <a:pt x="3429" y="4690"/>
                  <a:pt x="3356" y="4707"/>
                  <a:pt x="3298" y="4745"/>
                </a:cubicBezTo>
                <a:cubicBezTo>
                  <a:pt x="3021" y="4921"/>
                  <a:pt x="2869" y="5125"/>
                  <a:pt x="2475" y="5284"/>
                </a:cubicBezTo>
                <a:cubicBezTo>
                  <a:pt x="2154" y="5423"/>
                  <a:pt x="1466" y="5575"/>
                  <a:pt x="1414" y="5561"/>
                </a:cubicBezTo>
                <a:cubicBezTo>
                  <a:pt x="1390" y="5523"/>
                  <a:pt x="1894" y="4963"/>
                  <a:pt x="1936" y="4628"/>
                </a:cubicBezTo>
                <a:cubicBezTo>
                  <a:pt x="1760" y="4600"/>
                  <a:pt x="1625" y="4579"/>
                  <a:pt x="1490" y="4559"/>
                </a:cubicBezTo>
                <a:cubicBezTo>
                  <a:pt x="719" y="4441"/>
                  <a:pt x="277" y="4013"/>
                  <a:pt x="118" y="3270"/>
                </a:cubicBezTo>
                <a:cubicBezTo>
                  <a:pt x="0" y="2665"/>
                  <a:pt x="35" y="2056"/>
                  <a:pt x="115" y="154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ysClr val="windowText" lastClr="000000"/>
              </a:solidFill>
              <a:latin typeface="Segoe UI"/>
            </a:endParaRPr>
          </a:p>
        </p:txBody>
      </p:sp>
      <p:sp>
        <p:nvSpPr>
          <p:cNvPr id="114" name="Freeform 9"/>
          <p:cNvSpPr>
            <a:spLocks noChangeAspect="1"/>
          </p:cNvSpPr>
          <p:nvPr/>
        </p:nvSpPr>
        <p:spPr bwMode="auto">
          <a:xfrm>
            <a:off x="5074515" y="2367692"/>
            <a:ext cx="231889" cy="291595"/>
          </a:xfrm>
          <a:custGeom>
            <a:avLst/>
            <a:gdLst>
              <a:gd name="T0" fmla="*/ 5153 w 5153"/>
              <a:gd name="T1" fmla="*/ 2353 h 6483"/>
              <a:gd name="T2" fmla="*/ 2799 w 5153"/>
              <a:gd name="T3" fmla="*/ 0 h 6483"/>
              <a:gd name="T4" fmla="*/ 445 w 5153"/>
              <a:gd name="T5" fmla="*/ 2353 h 6483"/>
              <a:gd name="T6" fmla="*/ 1852 w 5153"/>
              <a:gd name="T7" fmla="*/ 4507 h 6483"/>
              <a:gd name="T8" fmla="*/ 1399 w 5153"/>
              <a:gd name="T9" fmla="*/ 4932 h 6483"/>
              <a:gd name="T10" fmla="*/ 214 w 5153"/>
              <a:gd name="T11" fmla="*/ 5457 h 6483"/>
              <a:gd name="T12" fmla="*/ 41 w 5153"/>
              <a:gd name="T13" fmla="*/ 5578 h 6483"/>
              <a:gd name="T14" fmla="*/ 0 w 5153"/>
              <a:gd name="T15" fmla="*/ 6245 h 6483"/>
              <a:gd name="T16" fmla="*/ 96 w 5153"/>
              <a:gd name="T17" fmla="*/ 6276 h 6483"/>
              <a:gd name="T18" fmla="*/ 3145 w 5153"/>
              <a:gd name="T19" fmla="*/ 5637 h 6483"/>
              <a:gd name="T20" fmla="*/ 5153 w 5153"/>
              <a:gd name="T21" fmla="*/ 2353 h 6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53" h="6483">
                <a:moveTo>
                  <a:pt x="5153" y="2353"/>
                </a:moveTo>
                <a:cubicBezTo>
                  <a:pt x="5153" y="1054"/>
                  <a:pt x="4098" y="0"/>
                  <a:pt x="2799" y="0"/>
                </a:cubicBezTo>
                <a:cubicBezTo>
                  <a:pt x="1500" y="0"/>
                  <a:pt x="445" y="1054"/>
                  <a:pt x="445" y="2353"/>
                </a:cubicBezTo>
                <a:cubicBezTo>
                  <a:pt x="445" y="3314"/>
                  <a:pt x="1023" y="4144"/>
                  <a:pt x="1852" y="4507"/>
                </a:cubicBezTo>
                <a:cubicBezTo>
                  <a:pt x="1776" y="4634"/>
                  <a:pt x="1586" y="4814"/>
                  <a:pt x="1399" y="4932"/>
                </a:cubicBezTo>
                <a:cubicBezTo>
                  <a:pt x="1036" y="5167"/>
                  <a:pt x="611" y="5284"/>
                  <a:pt x="214" y="5457"/>
                </a:cubicBezTo>
                <a:cubicBezTo>
                  <a:pt x="148" y="5485"/>
                  <a:pt x="45" y="5530"/>
                  <a:pt x="41" y="5578"/>
                </a:cubicBezTo>
                <a:cubicBezTo>
                  <a:pt x="13" y="5799"/>
                  <a:pt x="10" y="6027"/>
                  <a:pt x="0" y="6245"/>
                </a:cubicBezTo>
                <a:cubicBezTo>
                  <a:pt x="48" y="6262"/>
                  <a:pt x="72" y="6273"/>
                  <a:pt x="96" y="6276"/>
                </a:cubicBezTo>
                <a:cubicBezTo>
                  <a:pt x="1213" y="6483"/>
                  <a:pt x="2229" y="6221"/>
                  <a:pt x="3145" y="5637"/>
                </a:cubicBezTo>
                <a:cubicBezTo>
                  <a:pt x="4095" y="5032"/>
                  <a:pt x="5153" y="4043"/>
                  <a:pt x="5153" y="235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ysClr val="windowText" lastClr="000000"/>
              </a:solidFill>
              <a:latin typeface="Segoe UI"/>
            </a:endParaRPr>
          </a:p>
        </p:txBody>
      </p:sp>
      <p:sp>
        <p:nvSpPr>
          <p:cNvPr id="116" name="Freeform 5"/>
          <p:cNvSpPr>
            <a:spLocks/>
          </p:cNvSpPr>
          <p:nvPr/>
        </p:nvSpPr>
        <p:spPr bwMode="auto">
          <a:xfrm>
            <a:off x="7325752" y="2351740"/>
            <a:ext cx="381223" cy="323499"/>
          </a:xfrm>
          <a:custGeom>
            <a:avLst/>
            <a:gdLst>
              <a:gd name="T0" fmla="*/ 5986 w 5986"/>
              <a:gd name="T1" fmla="*/ 3594 h 5985"/>
              <a:gd name="T2" fmla="*/ 5986 w 5986"/>
              <a:gd name="T3" fmla="*/ 2395 h 5985"/>
              <a:gd name="T4" fmla="*/ 5402 w 5986"/>
              <a:gd name="T5" fmla="*/ 2395 h 5985"/>
              <a:gd name="T6" fmla="*/ 5122 w 5986"/>
              <a:gd name="T7" fmla="*/ 1717 h 5985"/>
              <a:gd name="T8" fmla="*/ 5533 w 5986"/>
              <a:gd name="T9" fmla="*/ 1330 h 5985"/>
              <a:gd name="T10" fmla="*/ 4666 w 5986"/>
              <a:gd name="T11" fmla="*/ 463 h 5985"/>
              <a:gd name="T12" fmla="*/ 4282 w 5986"/>
              <a:gd name="T13" fmla="*/ 870 h 5985"/>
              <a:gd name="T14" fmla="*/ 3591 w 5986"/>
              <a:gd name="T15" fmla="*/ 584 h 5985"/>
              <a:gd name="T16" fmla="*/ 3591 w 5986"/>
              <a:gd name="T17" fmla="*/ 0 h 5985"/>
              <a:gd name="T18" fmla="*/ 2392 w 5986"/>
              <a:gd name="T19" fmla="*/ 0 h 5985"/>
              <a:gd name="T20" fmla="*/ 2392 w 5986"/>
              <a:gd name="T21" fmla="*/ 587 h 5985"/>
              <a:gd name="T22" fmla="*/ 1711 w 5986"/>
              <a:gd name="T23" fmla="*/ 870 h 5985"/>
              <a:gd name="T24" fmla="*/ 1327 w 5986"/>
              <a:gd name="T25" fmla="*/ 456 h 5985"/>
              <a:gd name="T26" fmla="*/ 453 w 5986"/>
              <a:gd name="T27" fmla="*/ 1323 h 5985"/>
              <a:gd name="T28" fmla="*/ 868 w 5986"/>
              <a:gd name="T29" fmla="*/ 1710 h 5985"/>
              <a:gd name="T30" fmla="*/ 584 w 5986"/>
              <a:gd name="T31" fmla="*/ 2395 h 5985"/>
              <a:gd name="T32" fmla="*/ 0 w 5986"/>
              <a:gd name="T33" fmla="*/ 2395 h 5985"/>
              <a:gd name="T34" fmla="*/ 0 w 5986"/>
              <a:gd name="T35" fmla="*/ 3587 h 5985"/>
              <a:gd name="T36" fmla="*/ 584 w 5986"/>
              <a:gd name="T37" fmla="*/ 3587 h 5985"/>
              <a:gd name="T38" fmla="*/ 871 w 5986"/>
              <a:gd name="T39" fmla="*/ 4275 h 5985"/>
              <a:gd name="T40" fmla="*/ 442 w 5986"/>
              <a:gd name="T41" fmla="*/ 4651 h 5985"/>
              <a:gd name="T42" fmla="*/ 1320 w 5986"/>
              <a:gd name="T43" fmla="*/ 5529 h 5985"/>
              <a:gd name="T44" fmla="*/ 1711 w 5986"/>
              <a:gd name="T45" fmla="*/ 5114 h 5985"/>
              <a:gd name="T46" fmla="*/ 2392 w 5986"/>
              <a:gd name="T47" fmla="*/ 5398 h 5985"/>
              <a:gd name="T48" fmla="*/ 2392 w 5986"/>
              <a:gd name="T49" fmla="*/ 5985 h 5985"/>
              <a:gd name="T50" fmla="*/ 3584 w 5986"/>
              <a:gd name="T51" fmla="*/ 5985 h 5985"/>
              <a:gd name="T52" fmla="*/ 3584 w 5986"/>
              <a:gd name="T53" fmla="*/ 5401 h 5985"/>
              <a:gd name="T54" fmla="*/ 4279 w 5986"/>
              <a:gd name="T55" fmla="*/ 5114 h 5985"/>
              <a:gd name="T56" fmla="*/ 4662 w 5986"/>
              <a:gd name="T57" fmla="*/ 5533 h 5985"/>
              <a:gd name="T58" fmla="*/ 5523 w 5986"/>
              <a:gd name="T59" fmla="*/ 4669 h 5985"/>
              <a:gd name="T60" fmla="*/ 5112 w 5986"/>
              <a:gd name="T61" fmla="*/ 4285 h 5985"/>
              <a:gd name="T62" fmla="*/ 5402 w 5986"/>
              <a:gd name="T63" fmla="*/ 3594 h 5985"/>
              <a:gd name="T64" fmla="*/ 5986 w 5986"/>
              <a:gd name="T65" fmla="*/ 3594 h 5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86" h="5985">
                <a:moveTo>
                  <a:pt x="5986" y="3594"/>
                </a:moveTo>
                <a:cubicBezTo>
                  <a:pt x="5986" y="3193"/>
                  <a:pt x="5986" y="2795"/>
                  <a:pt x="5986" y="2395"/>
                </a:cubicBezTo>
                <a:cubicBezTo>
                  <a:pt x="5789" y="2395"/>
                  <a:pt x="5595" y="2395"/>
                  <a:pt x="5402" y="2395"/>
                </a:cubicBezTo>
                <a:cubicBezTo>
                  <a:pt x="5343" y="2153"/>
                  <a:pt x="5246" y="1925"/>
                  <a:pt x="5122" y="1717"/>
                </a:cubicBezTo>
                <a:cubicBezTo>
                  <a:pt x="5257" y="1589"/>
                  <a:pt x="5395" y="1458"/>
                  <a:pt x="5533" y="1330"/>
                </a:cubicBezTo>
                <a:cubicBezTo>
                  <a:pt x="5232" y="1029"/>
                  <a:pt x="4956" y="753"/>
                  <a:pt x="4666" y="463"/>
                </a:cubicBezTo>
                <a:cubicBezTo>
                  <a:pt x="4541" y="597"/>
                  <a:pt x="4410" y="736"/>
                  <a:pt x="4282" y="870"/>
                </a:cubicBezTo>
                <a:cubicBezTo>
                  <a:pt x="4071" y="743"/>
                  <a:pt x="3836" y="642"/>
                  <a:pt x="3591" y="584"/>
                </a:cubicBezTo>
                <a:cubicBezTo>
                  <a:pt x="3591" y="397"/>
                  <a:pt x="3591" y="197"/>
                  <a:pt x="3591" y="0"/>
                </a:cubicBezTo>
                <a:cubicBezTo>
                  <a:pt x="3190" y="0"/>
                  <a:pt x="2793" y="0"/>
                  <a:pt x="2392" y="0"/>
                </a:cubicBezTo>
                <a:cubicBezTo>
                  <a:pt x="2392" y="197"/>
                  <a:pt x="2392" y="390"/>
                  <a:pt x="2392" y="587"/>
                </a:cubicBezTo>
                <a:cubicBezTo>
                  <a:pt x="2150" y="649"/>
                  <a:pt x="1918" y="746"/>
                  <a:pt x="1711" y="870"/>
                </a:cubicBezTo>
                <a:cubicBezTo>
                  <a:pt x="1586" y="736"/>
                  <a:pt x="1452" y="594"/>
                  <a:pt x="1327" y="456"/>
                </a:cubicBezTo>
                <a:cubicBezTo>
                  <a:pt x="1023" y="753"/>
                  <a:pt x="747" y="1029"/>
                  <a:pt x="453" y="1323"/>
                </a:cubicBezTo>
                <a:cubicBezTo>
                  <a:pt x="588" y="1451"/>
                  <a:pt x="729" y="1582"/>
                  <a:pt x="868" y="1710"/>
                </a:cubicBezTo>
                <a:cubicBezTo>
                  <a:pt x="740" y="1921"/>
                  <a:pt x="646" y="2149"/>
                  <a:pt x="584" y="2395"/>
                </a:cubicBezTo>
                <a:cubicBezTo>
                  <a:pt x="398" y="2395"/>
                  <a:pt x="201" y="2395"/>
                  <a:pt x="0" y="2395"/>
                </a:cubicBezTo>
                <a:cubicBezTo>
                  <a:pt x="0" y="2795"/>
                  <a:pt x="0" y="3183"/>
                  <a:pt x="0" y="3587"/>
                </a:cubicBezTo>
                <a:cubicBezTo>
                  <a:pt x="197" y="3587"/>
                  <a:pt x="391" y="3587"/>
                  <a:pt x="584" y="3587"/>
                </a:cubicBezTo>
                <a:cubicBezTo>
                  <a:pt x="646" y="3832"/>
                  <a:pt x="743" y="4064"/>
                  <a:pt x="871" y="4275"/>
                </a:cubicBezTo>
                <a:cubicBezTo>
                  <a:pt x="733" y="4396"/>
                  <a:pt x="584" y="4527"/>
                  <a:pt x="442" y="4651"/>
                </a:cubicBezTo>
                <a:cubicBezTo>
                  <a:pt x="750" y="4959"/>
                  <a:pt x="1027" y="5235"/>
                  <a:pt x="1320" y="5529"/>
                </a:cubicBezTo>
                <a:cubicBezTo>
                  <a:pt x="1448" y="5391"/>
                  <a:pt x="1583" y="5249"/>
                  <a:pt x="1711" y="5114"/>
                </a:cubicBezTo>
                <a:cubicBezTo>
                  <a:pt x="1918" y="5242"/>
                  <a:pt x="2150" y="5336"/>
                  <a:pt x="2392" y="5398"/>
                </a:cubicBezTo>
                <a:cubicBezTo>
                  <a:pt x="2392" y="5584"/>
                  <a:pt x="2392" y="5781"/>
                  <a:pt x="2392" y="5985"/>
                </a:cubicBezTo>
                <a:cubicBezTo>
                  <a:pt x="2793" y="5985"/>
                  <a:pt x="3180" y="5985"/>
                  <a:pt x="3584" y="5985"/>
                </a:cubicBezTo>
                <a:cubicBezTo>
                  <a:pt x="3584" y="5788"/>
                  <a:pt x="3584" y="5591"/>
                  <a:pt x="3584" y="5401"/>
                </a:cubicBezTo>
                <a:cubicBezTo>
                  <a:pt x="3833" y="5343"/>
                  <a:pt x="4064" y="5242"/>
                  <a:pt x="4279" y="5114"/>
                </a:cubicBezTo>
                <a:cubicBezTo>
                  <a:pt x="4403" y="5253"/>
                  <a:pt x="4534" y="5394"/>
                  <a:pt x="4662" y="5533"/>
                </a:cubicBezTo>
                <a:cubicBezTo>
                  <a:pt x="4956" y="5239"/>
                  <a:pt x="5232" y="4959"/>
                  <a:pt x="5523" y="4669"/>
                </a:cubicBezTo>
                <a:cubicBezTo>
                  <a:pt x="5388" y="4541"/>
                  <a:pt x="5246" y="4409"/>
                  <a:pt x="5112" y="4285"/>
                </a:cubicBezTo>
                <a:cubicBezTo>
                  <a:pt x="5239" y="4074"/>
                  <a:pt x="5340" y="3843"/>
                  <a:pt x="5402" y="3594"/>
                </a:cubicBezTo>
                <a:cubicBezTo>
                  <a:pt x="5588" y="3594"/>
                  <a:pt x="5785" y="3594"/>
                  <a:pt x="5986" y="359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ysClr val="windowText" lastClr="000000"/>
              </a:solidFill>
              <a:latin typeface="Segoe UI"/>
            </a:endParaRPr>
          </a:p>
        </p:txBody>
      </p:sp>
      <p:grpSp>
        <p:nvGrpSpPr>
          <p:cNvPr id="119" name="Group 118"/>
          <p:cNvGrpSpPr/>
          <p:nvPr/>
        </p:nvGrpSpPr>
        <p:grpSpPr>
          <a:xfrm>
            <a:off x="9706347" y="2341705"/>
            <a:ext cx="300826" cy="343570"/>
            <a:chOff x="10832823" y="3353836"/>
            <a:chExt cx="537576" cy="528488"/>
          </a:xfrm>
        </p:grpSpPr>
        <p:sp>
          <p:nvSpPr>
            <p:cNvPr id="121" name="Oval 13"/>
            <p:cNvSpPr>
              <a:spLocks noChangeArrowheads="1"/>
            </p:cNvSpPr>
            <p:nvPr/>
          </p:nvSpPr>
          <p:spPr bwMode="auto">
            <a:xfrm>
              <a:off x="10943701" y="3353836"/>
              <a:ext cx="426698" cy="42669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ysClr val="windowText" lastClr="000000"/>
                </a:solidFill>
                <a:latin typeface="Segoe UI"/>
              </a:endParaRPr>
            </a:p>
          </p:txBody>
        </p:sp>
        <p:sp>
          <p:nvSpPr>
            <p:cNvPr id="124" name="Freeform 14"/>
            <p:cNvSpPr>
              <a:spLocks/>
            </p:cNvSpPr>
            <p:nvPr/>
          </p:nvSpPr>
          <p:spPr bwMode="auto">
            <a:xfrm>
              <a:off x="10832823" y="3702829"/>
              <a:ext cx="179495" cy="179495"/>
            </a:xfrm>
            <a:custGeom>
              <a:avLst/>
              <a:gdLst>
                <a:gd name="T0" fmla="*/ 1224 w 1980"/>
                <a:gd name="T1" fmla="*/ 0 h 1977"/>
                <a:gd name="T2" fmla="*/ 218 w 1980"/>
                <a:gd name="T3" fmla="*/ 985 h 1977"/>
                <a:gd name="T4" fmla="*/ 211 w 1980"/>
                <a:gd name="T5" fmla="*/ 1752 h 1977"/>
                <a:gd name="T6" fmla="*/ 218 w 1980"/>
                <a:gd name="T7" fmla="*/ 1759 h 1977"/>
                <a:gd name="T8" fmla="*/ 985 w 1980"/>
                <a:gd name="T9" fmla="*/ 1766 h 1977"/>
                <a:gd name="T10" fmla="*/ 1980 w 1980"/>
                <a:gd name="T11" fmla="*/ 788 h 1977"/>
                <a:gd name="T12" fmla="*/ 1224 w 1980"/>
                <a:gd name="T13" fmla="*/ 0 h 1977"/>
              </a:gdLst>
              <a:ahLst/>
              <a:cxnLst>
                <a:cxn ang="0">
                  <a:pos x="T0" y="T1"/>
                </a:cxn>
                <a:cxn ang="0">
                  <a:pos x="T2" y="T3"/>
                </a:cxn>
                <a:cxn ang="0">
                  <a:pos x="T4" y="T5"/>
                </a:cxn>
                <a:cxn ang="0">
                  <a:pos x="T6" y="T7"/>
                </a:cxn>
                <a:cxn ang="0">
                  <a:pos x="T8" y="T9"/>
                </a:cxn>
                <a:cxn ang="0">
                  <a:pos x="T10" y="T11"/>
                </a:cxn>
                <a:cxn ang="0">
                  <a:pos x="T12" y="T13"/>
                </a:cxn>
              </a:cxnLst>
              <a:rect l="0" t="0" r="r" b="b"/>
              <a:pathLst>
                <a:path w="1980" h="1977">
                  <a:moveTo>
                    <a:pt x="1224" y="0"/>
                  </a:moveTo>
                  <a:cubicBezTo>
                    <a:pt x="218" y="985"/>
                    <a:pt x="218" y="985"/>
                    <a:pt x="218" y="985"/>
                  </a:cubicBezTo>
                  <a:cubicBezTo>
                    <a:pt x="4" y="1196"/>
                    <a:pt x="0" y="1538"/>
                    <a:pt x="211" y="1752"/>
                  </a:cubicBezTo>
                  <a:cubicBezTo>
                    <a:pt x="218" y="1759"/>
                    <a:pt x="218" y="1759"/>
                    <a:pt x="218" y="1759"/>
                  </a:cubicBezTo>
                  <a:cubicBezTo>
                    <a:pt x="429" y="1974"/>
                    <a:pt x="771" y="1977"/>
                    <a:pt x="985" y="1766"/>
                  </a:cubicBezTo>
                  <a:cubicBezTo>
                    <a:pt x="1980" y="788"/>
                    <a:pt x="1980" y="788"/>
                    <a:pt x="1980" y="788"/>
                  </a:cubicBezTo>
                  <a:cubicBezTo>
                    <a:pt x="1683" y="581"/>
                    <a:pt x="1424" y="315"/>
                    <a:pt x="122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ysClr val="windowText" lastClr="000000"/>
                </a:solidFill>
                <a:latin typeface="Segoe UI"/>
              </a:endParaRPr>
            </a:p>
          </p:txBody>
        </p:sp>
      </p:grpSp>
      <p:pic>
        <p:nvPicPr>
          <p:cNvPr id="2" name="Picture 1"/>
          <p:cNvPicPr>
            <a:picLocks noChangeAspect="1"/>
          </p:cNvPicPr>
          <p:nvPr/>
        </p:nvPicPr>
        <p:blipFill>
          <a:blip r:embed="rId4"/>
          <a:stretch>
            <a:fillRect/>
          </a:stretch>
        </p:blipFill>
        <p:spPr>
          <a:xfrm>
            <a:off x="7265943" y="5763969"/>
            <a:ext cx="2164268" cy="621846"/>
          </a:xfrm>
          <a:prstGeom prst="rect">
            <a:avLst/>
          </a:prstGeom>
        </p:spPr>
      </p:pic>
    </p:spTree>
    <p:extLst>
      <p:ext uri="{BB962C8B-B14F-4D97-AF65-F5344CB8AC3E}">
        <p14:creationId xmlns:p14="http://schemas.microsoft.com/office/powerpoint/2010/main" val="55375379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0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2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2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80"/>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7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8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6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14"/>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32"/>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95"/>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90"/>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00"/>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66"/>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16"/>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2"/>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135"/>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140"/>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110"/>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105"/>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115"/>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48"/>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1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2" grpId="0" animBg="1"/>
      <p:bldP spid="101" grpId="0" animBg="1"/>
      <p:bldP spid="111" grpId="0" animBg="1"/>
      <p:bldP spid="114" grpId="0" animBg="1"/>
      <p:bldP spid="116"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177"/>
            <a:ext cx="11653523" cy="1125949"/>
          </a:xfrm>
        </p:spPr>
        <p:txBody>
          <a:bodyPr/>
          <a:lstStyle/>
          <a:p>
            <a:pPr marL="0" indent="0">
              <a:buNone/>
            </a:pPr>
            <a:r>
              <a:rPr lang="en-US" dirty="0"/>
              <a:t>Add additional API calls</a:t>
            </a:r>
          </a:p>
          <a:p>
            <a:pPr marL="236546" lvl="1" indent="0">
              <a:buNone/>
            </a:pPr>
            <a:r>
              <a:rPr lang="en-US" dirty="0"/>
              <a:t>Mix and match the Cognitive Services to make even more compelling applications</a:t>
            </a:r>
          </a:p>
        </p:txBody>
      </p:sp>
      <p:sp>
        <p:nvSpPr>
          <p:cNvPr id="3" name="Title 2"/>
          <p:cNvSpPr>
            <a:spLocks noGrp="1"/>
          </p:cNvSpPr>
          <p:nvPr>
            <p:ph type="title"/>
          </p:nvPr>
        </p:nvSpPr>
        <p:spPr/>
        <p:txBody>
          <a:bodyPr/>
          <a:lstStyle/>
          <a:p>
            <a:r>
              <a:rPr lang="en-US" dirty="0">
                <a:solidFill>
                  <a:schemeClr val="accent6"/>
                </a:solidFill>
              </a:rPr>
              <a:t>Customize your Site</a:t>
            </a:r>
          </a:p>
        </p:txBody>
      </p:sp>
    </p:spTree>
    <p:extLst>
      <p:ext uri="{BB962C8B-B14F-4D97-AF65-F5344CB8AC3E}">
        <p14:creationId xmlns:p14="http://schemas.microsoft.com/office/powerpoint/2010/main" val="850777294"/>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177"/>
            <a:ext cx="11653523" cy="3433697"/>
          </a:xfrm>
        </p:spPr>
        <p:txBody>
          <a:bodyPr/>
          <a:lstStyle/>
          <a:p>
            <a:pPr marL="793345" lvl="1" indent="-457200">
              <a:buFont typeface="+mj-lt"/>
              <a:buAutoNum type="arabicPeriod"/>
            </a:pPr>
            <a:r>
              <a:rPr lang="en-US" sz="4000" dirty="0">
                <a:latin typeface="+mj-lt"/>
              </a:rPr>
              <a:t>Get subscription key</a:t>
            </a:r>
          </a:p>
          <a:p>
            <a:pPr marL="793345" lvl="1" indent="-457200">
              <a:buFont typeface="+mj-lt"/>
              <a:buAutoNum type="arabicPeriod"/>
            </a:pPr>
            <a:r>
              <a:rPr lang="en-US" sz="4000" dirty="0">
                <a:latin typeface="+mj-lt"/>
              </a:rPr>
              <a:t>Make API call</a:t>
            </a:r>
          </a:p>
          <a:p>
            <a:pPr marL="793345" lvl="1" indent="-457200">
              <a:buFont typeface="+mj-lt"/>
              <a:buAutoNum type="arabicPeriod"/>
            </a:pPr>
            <a:r>
              <a:rPr lang="en-US" sz="4000" dirty="0">
                <a:latin typeface="+mj-lt"/>
              </a:rPr>
              <a:t>Parse JSON response</a:t>
            </a:r>
          </a:p>
          <a:p>
            <a:pPr marL="793345" lvl="1" indent="-457200">
              <a:buFont typeface="+mj-lt"/>
              <a:buAutoNum type="arabicPeriod"/>
            </a:pPr>
            <a:r>
              <a:rPr lang="en-US" sz="4000" dirty="0">
                <a:latin typeface="+mj-lt"/>
              </a:rPr>
              <a:t>Do something with the results</a:t>
            </a:r>
          </a:p>
          <a:p>
            <a:endParaRPr lang="en-US" dirty="0"/>
          </a:p>
        </p:txBody>
      </p:sp>
      <p:sp>
        <p:nvSpPr>
          <p:cNvPr id="3" name="Title 2"/>
          <p:cNvSpPr>
            <a:spLocks noGrp="1"/>
          </p:cNvSpPr>
          <p:nvPr>
            <p:ph type="title"/>
          </p:nvPr>
        </p:nvSpPr>
        <p:spPr/>
        <p:txBody>
          <a:bodyPr/>
          <a:lstStyle/>
          <a:p>
            <a:r>
              <a:rPr lang="en-US" dirty="0">
                <a:solidFill>
                  <a:schemeClr val="accent6"/>
                </a:solidFill>
              </a:rPr>
              <a:t>Add Cognitive Services APIs to Your Own Apps</a:t>
            </a:r>
            <a:br>
              <a:rPr lang="en-US" dirty="0">
                <a:solidFill>
                  <a:schemeClr val="accent6"/>
                </a:solidFill>
              </a:rPr>
            </a:br>
            <a:endParaRPr lang="en-US" dirty="0">
              <a:solidFill>
                <a:schemeClr val="accent6"/>
              </a:solidFill>
            </a:endParaRPr>
          </a:p>
        </p:txBody>
      </p:sp>
      <p:pic>
        <p:nvPicPr>
          <p:cNvPr id="4" name="Picture 3"/>
          <p:cNvPicPr>
            <a:picLocks noChangeAspect="1"/>
          </p:cNvPicPr>
          <p:nvPr/>
        </p:nvPicPr>
        <p:blipFill>
          <a:blip r:embed="rId2"/>
          <a:stretch>
            <a:fillRect/>
          </a:stretch>
        </p:blipFill>
        <p:spPr>
          <a:xfrm>
            <a:off x="6521239" y="3151024"/>
            <a:ext cx="5401524" cy="3072650"/>
          </a:xfrm>
          <a:prstGeom prst="rect">
            <a:avLst/>
          </a:prstGeom>
        </p:spPr>
      </p:pic>
    </p:spTree>
    <p:extLst>
      <p:ext uri="{BB962C8B-B14F-4D97-AF65-F5344CB8AC3E}">
        <p14:creationId xmlns:p14="http://schemas.microsoft.com/office/powerpoint/2010/main" val="3923597157"/>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06889" y="2083503"/>
            <a:ext cx="5731680" cy="1148007"/>
          </a:xfrm>
          <a:prstGeom prst="rect">
            <a:avLst/>
          </a:prstGeom>
          <a:noFill/>
        </p:spPr>
        <p:txBody>
          <a:bodyPr wrap="square" lIns="182880" tIns="146304" rIns="182880" bIns="146304" rtlCol="0">
            <a:spAutoFit/>
          </a:bodyPr>
          <a:lstStyle/>
          <a:p>
            <a:pPr>
              <a:lnSpc>
                <a:spcPct val="90000"/>
              </a:lnSpc>
              <a:spcAft>
                <a:spcPts val="600"/>
              </a:spcAft>
            </a:pPr>
            <a:r>
              <a:rPr lang="en-US" sz="2800" dirty="0">
                <a:hlinkClick r:id="rId2"/>
              </a:rPr>
              <a:t>Justine.Cocchi@Microsoft.com</a:t>
            </a:r>
            <a:endParaRPr lang="en-US" sz="2800" dirty="0"/>
          </a:p>
          <a:p>
            <a:pPr>
              <a:lnSpc>
                <a:spcPct val="90000"/>
              </a:lnSpc>
              <a:spcAft>
                <a:spcPts val="600"/>
              </a:spcAft>
            </a:pPr>
            <a:r>
              <a:rPr lang="en-US" sz="2800" dirty="0"/>
              <a:t>@</a:t>
            </a:r>
            <a:r>
              <a:rPr lang="en-US" sz="2800" dirty="0" err="1"/>
              <a:t>JustineCocchi</a:t>
            </a:r>
            <a:r>
              <a:rPr lang="en-US" sz="2800" dirty="0"/>
              <a:t> </a:t>
            </a:r>
          </a:p>
        </p:txBody>
      </p:sp>
    </p:spTree>
    <p:extLst>
      <p:ext uri="{BB962C8B-B14F-4D97-AF65-F5344CB8AC3E}">
        <p14:creationId xmlns:p14="http://schemas.microsoft.com/office/powerpoint/2010/main" val="1091608120"/>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R2mC-NUAmMk">
            <a:hlinkClick r:id="" action="ppaction://media"/>
          </p:cNvPr>
          <p:cNvPicPr>
            <a:picLocks noRot="1" noChangeAspect="1"/>
          </p:cNvPicPr>
          <p:nvPr>
            <a:videoFile r:link="rId1"/>
          </p:nvPr>
        </p:nvPicPr>
        <p:blipFill>
          <a:blip r:embed="rId3"/>
          <a:stretch>
            <a:fillRect/>
          </a:stretch>
        </p:blipFill>
        <p:spPr>
          <a:xfrm>
            <a:off x="1497724" y="-9973"/>
            <a:ext cx="9154510" cy="6867973"/>
          </a:xfrm>
          <a:prstGeom prst="rect">
            <a:avLst/>
          </a:prstGeom>
        </p:spPr>
      </p:pic>
    </p:spTree>
    <p:extLst>
      <p:ext uri="{BB962C8B-B14F-4D97-AF65-F5344CB8AC3E}">
        <p14:creationId xmlns:p14="http://schemas.microsoft.com/office/powerpoint/2010/main" val="42278103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177"/>
            <a:ext cx="11653523" cy="727700"/>
          </a:xfrm>
        </p:spPr>
        <p:txBody>
          <a:bodyPr/>
          <a:lstStyle/>
          <a:p>
            <a:pPr marL="0" indent="0">
              <a:buNone/>
            </a:pPr>
            <a:r>
              <a:rPr lang="en-US" dirty="0"/>
              <a:t>Bag of (visual) words</a:t>
            </a:r>
          </a:p>
        </p:txBody>
      </p:sp>
      <p:sp>
        <p:nvSpPr>
          <p:cNvPr id="3" name="Title 2"/>
          <p:cNvSpPr>
            <a:spLocks noGrp="1"/>
          </p:cNvSpPr>
          <p:nvPr>
            <p:ph type="title"/>
          </p:nvPr>
        </p:nvSpPr>
        <p:spPr/>
        <p:txBody>
          <a:bodyPr/>
          <a:lstStyle/>
          <a:p>
            <a:r>
              <a:rPr lang="en-US" dirty="0">
                <a:solidFill>
                  <a:schemeClr val="accent6"/>
                </a:solidFill>
              </a:rPr>
              <a:t>How?</a:t>
            </a:r>
          </a:p>
        </p:txBody>
      </p:sp>
      <p:pic>
        <p:nvPicPr>
          <p:cNvPr id="5" name="Picture 4"/>
          <p:cNvPicPr>
            <a:picLocks noChangeAspect="1"/>
          </p:cNvPicPr>
          <p:nvPr/>
        </p:nvPicPr>
        <p:blipFill rotWithShape="1">
          <a:blip r:embed="rId2"/>
          <a:srcRect b="62439"/>
          <a:stretch/>
        </p:blipFill>
        <p:spPr>
          <a:xfrm>
            <a:off x="2944771" y="1913023"/>
            <a:ext cx="6302458" cy="1767825"/>
          </a:xfrm>
          <a:prstGeom prst="rect">
            <a:avLst/>
          </a:prstGeom>
        </p:spPr>
      </p:pic>
      <p:pic>
        <p:nvPicPr>
          <p:cNvPr id="6" name="Picture 5"/>
          <p:cNvPicPr>
            <a:picLocks noChangeAspect="1"/>
          </p:cNvPicPr>
          <p:nvPr/>
        </p:nvPicPr>
        <p:blipFill rotWithShape="1">
          <a:blip r:embed="rId2"/>
          <a:srcRect t="74726"/>
          <a:stretch/>
        </p:blipFill>
        <p:spPr>
          <a:xfrm>
            <a:off x="2944771" y="3680848"/>
            <a:ext cx="6302458" cy="1189497"/>
          </a:xfrm>
          <a:prstGeom prst="rect">
            <a:avLst/>
          </a:prstGeom>
        </p:spPr>
      </p:pic>
      <p:pic>
        <p:nvPicPr>
          <p:cNvPr id="7" name="Picture 6"/>
          <p:cNvPicPr>
            <a:picLocks noChangeAspect="1"/>
          </p:cNvPicPr>
          <p:nvPr/>
        </p:nvPicPr>
        <p:blipFill rotWithShape="1">
          <a:blip r:embed="rId2"/>
          <a:srcRect l="-167" t="37852" r="167" b="25106"/>
          <a:stretch/>
        </p:blipFill>
        <p:spPr>
          <a:xfrm>
            <a:off x="2944771" y="4956995"/>
            <a:ext cx="6302458" cy="1743351"/>
          </a:xfrm>
          <a:prstGeom prst="rect">
            <a:avLst/>
          </a:prstGeom>
        </p:spPr>
      </p:pic>
    </p:spTree>
    <p:extLst>
      <p:ext uri="{BB962C8B-B14F-4D97-AF65-F5344CB8AC3E}">
        <p14:creationId xmlns:p14="http://schemas.microsoft.com/office/powerpoint/2010/main" val="31544967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solidFill>
                  <a:schemeClr val="accent6"/>
                </a:solidFill>
              </a:rPr>
              <a:t>“But I’m not a data scientist…”</a:t>
            </a:r>
          </a:p>
        </p:txBody>
      </p:sp>
      <p:pic>
        <p:nvPicPr>
          <p:cNvPr id="2" name="Picture 1"/>
          <p:cNvPicPr>
            <a:picLocks noChangeAspect="1"/>
          </p:cNvPicPr>
          <p:nvPr/>
        </p:nvPicPr>
        <p:blipFill>
          <a:blip r:embed="rId2"/>
          <a:stretch>
            <a:fillRect/>
          </a:stretch>
        </p:blipFill>
        <p:spPr>
          <a:xfrm>
            <a:off x="475344" y="2529465"/>
            <a:ext cx="3316511" cy="4328535"/>
          </a:xfrm>
          <a:prstGeom prst="rect">
            <a:avLst/>
          </a:prstGeom>
        </p:spPr>
      </p:pic>
      <p:pic>
        <p:nvPicPr>
          <p:cNvPr id="4" name="Picture 3"/>
          <p:cNvPicPr>
            <a:picLocks noChangeAspect="1"/>
          </p:cNvPicPr>
          <p:nvPr/>
        </p:nvPicPr>
        <p:blipFill>
          <a:blip r:embed="rId3"/>
          <a:stretch>
            <a:fillRect/>
          </a:stretch>
        </p:blipFill>
        <p:spPr>
          <a:xfrm>
            <a:off x="4636570" y="2992801"/>
            <a:ext cx="2353260" cy="3865199"/>
          </a:xfrm>
          <a:prstGeom prst="rect">
            <a:avLst/>
          </a:prstGeom>
        </p:spPr>
      </p:pic>
      <p:pic>
        <p:nvPicPr>
          <p:cNvPr id="5" name="Picture 4"/>
          <p:cNvPicPr>
            <a:picLocks noChangeAspect="1"/>
          </p:cNvPicPr>
          <p:nvPr/>
        </p:nvPicPr>
        <p:blipFill>
          <a:blip r:embed="rId4"/>
          <a:stretch>
            <a:fillRect/>
          </a:stretch>
        </p:blipFill>
        <p:spPr>
          <a:xfrm>
            <a:off x="7834545" y="2425824"/>
            <a:ext cx="4163929" cy="4432176"/>
          </a:xfrm>
          <a:prstGeom prst="rect">
            <a:avLst/>
          </a:prstGeom>
        </p:spPr>
      </p:pic>
    </p:spTree>
    <p:extLst>
      <p:ext uri="{BB962C8B-B14F-4D97-AF65-F5344CB8AC3E}">
        <p14:creationId xmlns:p14="http://schemas.microsoft.com/office/powerpoint/2010/main" val="11920903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177"/>
            <a:ext cx="11653523" cy="727700"/>
          </a:xfrm>
        </p:spPr>
        <p:txBody>
          <a:bodyPr/>
          <a:lstStyle/>
          <a:p>
            <a:pPr marL="0" indent="0">
              <a:buNone/>
            </a:pPr>
            <a:r>
              <a:rPr lang="en-US" dirty="0"/>
              <a:t>Easy, flexible and tested</a:t>
            </a:r>
          </a:p>
        </p:txBody>
      </p:sp>
      <p:sp>
        <p:nvSpPr>
          <p:cNvPr id="3" name="Title 2"/>
          <p:cNvSpPr>
            <a:spLocks noGrp="1"/>
          </p:cNvSpPr>
          <p:nvPr>
            <p:ph type="title"/>
          </p:nvPr>
        </p:nvSpPr>
        <p:spPr/>
        <p:txBody>
          <a:bodyPr/>
          <a:lstStyle/>
          <a:p>
            <a:r>
              <a:rPr lang="en-US" dirty="0">
                <a:solidFill>
                  <a:schemeClr val="accent6"/>
                </a:solidFill>
              </a:rPr>
              <a:t>Why?</a:t>
            </a:r>
          </a:p>
        </p:txBody>
      </p:sp>
      <p:pic>
        <p:nvPicPr>
          <p:cNvPr id="4" name="Picture 3"/>
          <p:cNvPicPr>
            <a:picLocks noChangeAspect="1"/>
          </p:cNvPicPr>
          <p:nvPr/>
        </p:nvPicPr>
        <p:blipFill>
          <a:blip r:embed="rId2"/>
          <a:stretch>
            <a:fillRect/>
          </a:stretch>
        </p:blipFill>
        <p:spPr>
          <a:xfrm>
            <a:off x="6158230" y="1389414"/>
            <a:ext cx="4657748" cy="5468586"/>
          </a:xfrm>
          <a:prstGeom prst="rect">
            <a:avLst/>
          </a:prstGeom>
        </p:spPr>
      </p:pic>
    </p:spTree>
    <p:extLst>
      <p:ext uri="{BB962C8B-B14F-4D97-AF65-F5344CB8AC3E}">
        <p14:creationId xmlns:p14="http://schemas.microsoft.com/office/powerpoint/2010/main" val="3319224283"/>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2"/>
          <p:cNvSpPr txBox="1">
            <a:spLocks/>
          </p:cNvSpPr>
          <p:nvPr/>
        </p:nvSpPr>
        <p:spPr>
          <a:xfrm>
            <a:off x="4721794" y="2299971"/>
            <a:ext cx="8112956" cy="1212856"/>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buNone/>
            </a:pPr>
            <a:r>
              <a:rPr lang="en-US" sz="4313" kern="0" dirty="0">
                <a:gradFill>
                  <a:gsLst>
                    <a:gs pos="1250">
                      <a:srgbClr val="404040"/>
                    </a:gs>
                    <a:gs pos="100000">
                      <a:srgbClr val="404040"/>
                    </a:gs>
                  </a:gsLst>
                  <a:lin ang="5400000" scaled="0"/>
                </a:gradFill>
              </a:rPr>
              <a:t>Vision APIs</a:t>
            </a:r>
            <a:br>
              <a:rPr lang="en-US" sz="3921" kern="0" dirty="0">
                <a:gradFill>
                  <a:gsLst>
                    <a:gs pos="1250">
                      <a:srgbClr val="404040"/>
                    </a:gs>
                    <a:gs pos="100000">
                      <a:srgbClr val="404040"/>
                    </a:gs>
                  </a:gsLst>
                  <a:lin ang="5400000" scaled="0"/>
                </a:gradFill>
              </a:rPr>
            </a:br>
            <a:endParaRPr lang="en-US" sz="3137" dirty="0">
              <a:gradFill>
                <a:gsLst>
                  <a:gs pos="1250">
                    <a:srgbClr val="404040"/>
                  </a:gs>
                  <a:gs pos="100000">
                    <a:srgbClr val="404040"/>
                  </a:gs>
                </a:gsLst>
                <a:lin ang="5400000" scaled="0"/>
              </a:gradFill>
              <a:latin typeface="Segoe UI"/>
            </a:endParaRPr>
          </a:p>
        </p:txBody>
      </p:sp>
      <p:sp>
        <p:nvSpPr>
          <p:cNvPr id="13" name="Parallelogram 12"/>
          <p:cNvSpPr/>
          <p:nvPr/>
        </p:nvSpPr>
        <p:spPr bwMode="auto">
          <a:xfrm>
            <a:off x="2215986" y="1878932"/>
            <a:ext cx="2435536" cy="3062785"/>
          </a:xfrm>
          <a:prstGeom prst="parallelogram">
            <a:avLst>
              <a:gd name="adj" fmla="val 55592"/>
            </a:avLst>
          </a:prstGeom>
          <a:solidFill>
            <a:srgbClr val="D7D7D7"/>
          </a:solidFill>
          <a:ln w="9525" cap="flat" cmpd="sng" algn="ctr">
            <a:noFill/>
            <a:prstDash val="solid"/>
          </a:ln>
          <a:effectLst/>
        </p:spPr>
        <p:txBody>
          <a:bodyPr lIns="119332" tIns="59666" rIns="119332" bIns="59666" rtlCol="0" anchor="ctr"/>
          <a:lstStyle/>
          <a:p>
            <a:pPr defTabSz="896386"/>
            <a:endParaRPr lang="en-US" sz="1372" kern="0" dirty="0">
              <a:solidFill>
                <a:srgbClr val="FFFFFF"/>
              </a:solidFill>
            </a:endParaRPr>
          </a:p>
        </p:txBody>
      </p:sp>
      <p:grpSp>
        <p:nvGrpSpPr>
          <p:cNvPr id="3" name="Group 2"/>
          <p:cNvGrpSpPr/>
          <p:nvPr/>
        </p:nvGrpSpPr>
        <p:grpSpPr>
          <a:xfrm>
            <a:off x="-17119" y="1878932"/>
            <a:ext cx="3592122" cy="3062785"/>
            <a:chOff x="-17463" y="1916112"/>
            <a:chExt cx="3664152" cy="3124200"/>
          </a:xfrm>
        </p:grpSpPr>
        <p:sp>
          <p:nvSpPr>
            <p:cNvPr id="15" name="Flowchart: Process 8"/>
            <p:cNvSpPr/>
            <p:nvPr/>
          </p:nvSpPr>
          <p:spPr bwMode="auto">
            <a:xfrm flipH="1" flipV="1">
              <a:off x="-17463" y="1916112"/>
              <a:ext cx="3664152" cy="312420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127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78 w 10000"/>
                <a:gd name="connsiteY4" fmla="*/ 0 h 10000"/>
                <a:gd name="connsiteX0" fmla="*/ 126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68 w 10000"/>
                <a:gd name="connsiteY4" fmla="*/ 0 h 10000"/>
                <a:gd name="connsiteX0" fmla="*/ 3729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372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3729" y="0"/>
                  </a:moveTo>
                  <a:lnTo>
                    <a:pt x="10000" y="0"/>
                  </a:lnTo>
                  <a:lnTo>
                    <a:pt x="10000" y="10000"/>
                  </a:lnTo>
                  <a:lnTo>
                    <a:pt x="0" y="10000"/>
                  </a:lnTo>
                  <a:lnTo>
                    <a:pt x="3729" y="0"/>
                  </a:lnTo>
                  <a:close/>
                </a:path>
              </a:pathLst>
            </a:cu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kern="0" dirty="0">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descr="Screen Clipping"/>
            <p:cNvPicPr>
              <a:picLocks noChangeAspect="1"/>
            </p:cNvPicPr>
            <p:nvPr/>
          </p:nvPicPr>
          <p:blipFill rotWithShape="1">
            <a:blip r:embed="rId3">
              <a:extLst>
                <a:ext uri="{28A0092B-C50C-407E-A947-70E740481C1C}">
                  <a14:useLocalDpi xmlns:a14="http://schemas.microsoft.com/office/drawing/2010/main" val="0"/>
                </a:ext>
              </a:extLst>
            </a:blip>
            <a:srcRect r="8865" b="17125"/>
            <a:stretch/>
          </p:blipFill>
          <p:spPr>
            <a:xfrm>
              <a:off x="274638" y="2582862"/>
              <a:ext cx="2186895" cy="1536701"/>
            </a:xfrm>
            <a:prstGeom prst="rect">
              <a:avLst/>
            </a:prstGeom>
          </p:spPr>
        </p:pic>
      </p:grpSp>
    </p:spTree>
    <p:extLst>
      <p:ext uri="{BB962C8B-B14F-4D97-AF65-F5344CB8AC3E}">
        <p14:creationId xmlns:p14="http://schemas.microsoft.com/office/powerpoint/2010/main" val="23043612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10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0-#ppt_w/2"/>
                                          </p:val>
                                        </p:tav>
                                        <p:tav tm="100000">
                                          <p:val>
                                            <p:strVal val="#ppt_x"/>
                                          </p:val>
                                        </p:tav>
                                      </p:tavLst>
                                    </p:anim>
                                    <p:anim calcmode="lin" valueType="num">
                                      <p:cBhvr additive="base">
                                        <p:cTn id="12" dur="500" fill="hold"/>
                                        <p:tgtEl>
                                          <p:spTgt spid="13"/>
                                        </p:tgtEl>
                                        <p:attrNameLst>
                                          <p:attrName>ppt_y</p:attrName>
                                        </p:attrNameLst>
                                      </p:cBhvr>
                                      <p:tavLst>
                                        <p:tav tm="0">
                                          <p:val>
                                            <p:strVal val="#ppt_y"/>
                                          </p:val>
                                        </p:tav>
                                        <p:tav tm="100000">
                                          <p:val>
                                            <p:strVal val="#ppt_y"/>
                                          </p:val>
                                        </p:tav>
                                      </p:tavLst>
                                    </p:anim>
                                  </p:childTnLst>
                                </p:cTn>
                              </p:par>
                              <p:par>
                                <p:cTn id="13" presetID="10" presetClass="entr" presetSubtype="0" fill="hold" grpId="0" nodeType="withEffect">
                                  <p:stCondLst>
                                    <p:cond delay="25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par>
                                <p:cTn id="16" presetID="42" presetClass="path" presetSubtype="0" decel="100000" fill="hold" grpId="1" nodeType="withEffect">
                                  <p:stCondLst>
                                    <p:cond delay="250"/>
                                  </p:stCondLst>
                                  <p:childTnLst>
                                    <p:animMotion origin="layout" path="M -0.01862 0.00023 L -1.875E-6 -2.59259E-6 " pathEditMode="relative" rAng="0" ptsTypes="AA">
                                      <p:cBhvr>
                                        <p:cTn id="17" dur="500" fill="hold"/>
                                        <p:tgtEl>
                                          <p:spTgt spid="12"/>
                                        </p:tgtEl>
                                        <p:attrNameLst>
                                          <p:attrName>ppt_x</p:attrName>
                                          <p:attrName>ppt_y</p:attrName>
                                        </p:attrNameLst>
                                      </p:cBhvr>
                                      <p:rCtr x="92400" y="-23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2" grpId="1"/>
      <p:bldP spid="13" grpId="0" animBg="1"/>
    </p:bldLst>
  </p:timing>
</p:sld>
</file>

<file path=ppt/theme/theme1.xml><?xml version="1.0" encoding="utf-8"?>
<a:theme xmlns:a="http://schemas.openxmlformats.org/drawingml/2006/main" name="2_5-30629_Build_Template_WHI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_v02.potx" id="{AE6B0D47-3488-4D7E-AEFE-4DBC34C239F2}" vid="{FE055DFB-2179-4F25-980C-29B98161779E}"/>
    </a:ext>
  </a:extLst>
</a:theme>
</file>

<file path=ppt/theme/theme2.xml><?xml version="1.0" encoding="utf-8"?>
<a:theme xmlns:a="http://schemas.openxmlformats.org/drawingml/2006/main" name="1_5-30629_Build_Template_WHI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7B5DF659-5422-4FE0-B774-F31BE53950C5}" vid="{E3F4DD5B-E91A-4E2E-A066-DD68F9821E36}"/>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Control xmlns="http://schemas.microsoft.com/VisualStudio/2011/storyboarding/control">
  <Id Name="81ecee2c-330b-48c5-96c4-ff683c4f8809" Revision="1" Stencil="System.MyShapes" StencilVersion="1.0"/>
</Control>
</file>

<file path=customXml/itemProps1.xml><?xml version="1.0" encoding="utf-8"?>
<ds:datastoreItem xmlns:ds="http://schemas.openxmlformats.org/officeDocument/2006/customXml" ds:itemID="{92489CC8-CF1F-4A06-8504-C245041615E6}">
  <ds:schemaRefs>
    <ds:schemaRef ds:uri="http://schemas.microsoft.com/VisualStudio/2011/storyboarding/control"/>
  </ds:schemaRefs>
</ds:datastoreItem>
</file>

<file path=docProps/app.xml><?xml version="1.0" encoding="utf-8"?>
<Properties xmlns="http://schemas.openxmlformats.org/officeDocument/2006/extended-properties" xmlns:vt="http://schemas.openxmlformats.org/officeDocument/2006/docPropsVTypes">
  <TotalTime>7077</TotalTime>
  <Words>1841</Words>
  <Application>Microsoft Office PowerPoint</Application>
  <PresentationFormat>Widescreen</PresentationFormat>
  <Paragraphs>320</Paragraphs>
  <Slides>42</Slides>
  <Notes>21</Notes>
  <HiddenSlides>0</HiddenSlides>
  <MMClips>1</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42</vt:i4>
      </vt:variant>
    </vt:vector>
  </HeadingPairs>
  <TitlesOfParts>
    <vt:vector size="54" baseType="lpstr">
      <vt:lpstr>ＭＳ Ｐゴシック</vt:lpstr>
      <vt:lpstr>Adobe Heiti Std R</vt:lpstr>
      <vt:lpstr>Arial</vt:lpstr>
      <vt:lpstr>Avenir LT Pro 45 Book</vt:lpstr>
      <vt:lpstr>Calibri</vt:lpstr>
      <vt:lpstr>Consolas</vt:lpstr>
      <vt:lpstr>Segoe UI</vt:lpstr>
      <vt:lpstr>Segoe UI Light</vt:lpstr>
      <vt:lpstr>Times New Roman</vt:lpstr>
      <vt:lpstr>Wingdings</vt:lpstr>
      <vt:lpstr>2_5-30629_Build_Template_WHITE</vt:lpstr>
      <vt:lpstr>1_5-30629_Build_Template_WHITE</vt:lpstr>
      <vt:lpstr>With Cognitive Services</vt:lpstr>
      <vt:lpstr>Agenda</vt:lpstr>
      <vt:lpstr>What are Cognitive Services?</vt:lpstr>
      <vt:lpstr>Cognitive Services</vt:lpstr>
      <vt:lpstr>PowerPoint Presentation</vt:lpstr>
      <vt:lpstr>How?</vt:lpstr>
      <vt:lpstr>“But I’m not a data scientist…”</vt:lpstr>
      <vt:lpstr>Why?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Voice Recognition</vt:lpstr>
      <vt:lpstr>Text Analytics</vt:lpstr>
      <vt:lpstr>PowerPoint Presentation</vt:lpstr>
      <vt:lpstr>PowerPoint Presentation</vt:lpstr>
      <vt:lpstr>Utterances, Intents, and Entities</vt:lpstr>
      <vt:lpstr>PowerPoint Presentation</vt:lpstr>
      <vt:lpstr>Cognitive Services</vt:lpstr>
      <vt:lpstr>Cognitive Services</vt:lpstr>
      <vt:lpstr>Workshop</vt:lpstr>
      <vt:lpstr>What is Node.js  </vt:lpstr>
      <vt:lpstr>What is Express.js  </vt:lpstr>
      <vt:lpstr>What is Pug  </vt:lpstr>
      <vt:lpstr>Lets take a look at the code</vt:lpstr>
      <vt:lpstr>Install the Prereqs </vt:lpstr>
      <vt:lpstr>Download or clone the repo</vt:lpstr>
      <vt:lpstr>Get Emotion Recognition API Key</vt:lpstr>
      <vt:lpstr>Make the API Call</vt:lpstr>
      <vt:lpstr>Verification</vt:lpstr>
      <vt:lpstr>Parse the Result to Find the Top Emotion</vt:lpstr>
      <vt:lpstr>Verification</vt:lpstr>
      <vt:lpstr>Make the Suggestion and Display Results</vt:lpstr>
      <vt:lpstr>Verification</vt:lpstr>
      <vt:lpstr>Customize your Site</vt:lpstr>
      <vt:lpstr>Customize your Site</vt:lpstr>
      <vt:lpstr>Customize your Site</vt:lpstr>
      <vt:lpstr>Add Cognitive Services APIs to Your Own Apps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to Make Smarter Apps</dc:title>
  <dc:creator>Justine Cocchi</dc:creator>
  <cp:lastModifiedBy>Justine Cocchi</cp:lastModifiedBy>
  <cp:revision>134</cp:revision>
  <dcterms:created xsi:type="dcterms:W3CDTF">2017-02-13T19:31:16Z</dcterms:created>
  <dcterms:modified xsi:type="dcterms:W3CDTF">2017-04-06T22:10:31Z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fs.IsStoryboard">
    <vt:bool>true</vt:bool>
  </property>
</Properties>
</file>